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1138" r:id="rId5"/>
    <p:sldId id="1348" r:id="rId6"/>
    <p:sldId id="1349" r:id="rId7"/>
    <p:sldId id="1350" r:id="rId8"/>
    <p:sldId id="1351" r:id="rId9"/>
    <p:sldId id="1352" r:id="rId10"/>
    <p:sldId id="1147" r:id="rId11"/>
    <p:sldId id="1058" r:id="rId12"/>
    <p:sldId id="1148" r:id="rId13"/>
    <p:sldId id="1059" r:id="rId14"/>
    <p:sldId id="1060" r:id="rId15"/>
    <p:sldId id="1061" r:id="rId16"/>
    <p:sldId id="1056" r:id="rId17"/>
    <p:sldId id="1055" r:id="rId18"/>
    <p:sldId id="1142" r:id="rId19"/>
    <p:sldId id="1143" r:id="rId20"/>
    <p:sldId id="1144" r:id="rId21"/>
    <p:sldId id="1140" r:id="rId22"/>
    <p:sldId id="1315" r:id="rId23"/>
    <p:sldId id="1146" r:id="rId24"/>
    <p:sldId id="1039" r:id="rId25"/>
    <p:sldId id="1040" r:id="rId26"/>
    <p:sldId id="1041" r:id="rId27"/>
    <p:sldId id="1043" r:id="rId28"/>
    <p:sldId id="1044" r:id="rId29"/>
    <p:sldId id="1045" r:id="rId30"/>
    <p:sldId id="1046" r:id="rId31"/>
    <p:sldId id="1047" r:id="rId32"/>
    <p:sldId id="1048" r:id="rId33"/>
    <p:sldId id="1051" r:id="rId34"/>
    <p:sldId id="1052" r:id="rId35"/>
    <p:sldId id="1057" r:id="rId36"/>
    <p:sldId id="1220" r:id="rId37"/>
    <p:sldId id="1316" r:id="rId38"/>
    <p:sldId id="785" r:id="rId39"/>
    <p:sldId id="1268" r:id="rId40"/>
    <p:sldId id="402" r:id="rId41"/>
    <p:sldId id="1269" r:id="rId42"/>
    <p:sldId id="1282" r:id="rId43"/>
    <p:sldId id="1353" r:id="rId44"/>
    <p:sldId id="1354" r:id="rId45"/>
    <p:sldId id="1357" r:id="rId46"/>
    <p:sldId id="1356" r:id="rId47"/>
    <p:sldId id="1355" r:id="rId48"/>
    <p:sldId id="1278" r:id="rId49"/>
    <p:sldId id="1279" r:id="rId50"/>
    <p:sldId id="1280" r:id="rId51"/>
    <p:sldId id="1306" r:id="rId52"/>
    <p:sldId id="1307" r:id="rId53"/>
    <p:sldId id="1277" r:id="rId54"/>
    <p:sldId id="1317" r:id="rId55"/>
    <p:sldId id="1305" r:id="rId56"/>
    <p:sldId id="275" r:id="rId57"/>
  </p:sldIdLst>
  <p:sldSz cx="12192000" cy="6858000"/>
  <p:notesSz cx="10234295" cy="7103745"/>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447" autoAdjust="0"/>
  </p:normalViewPr>
  <p:slideViewPr>
    <p:cSldViewPr snapToGrid="0">
      <p:cViewPr varScale="1">
        <p:scale>
          <a:sx n="98" d="100"/>
          <a:sy n="98" d="100"/>
        </p:scale>
        <p:origin x="10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64.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user\AppData\Local\Temp\wps.rQWYTB\Chart2%20in%20Wps.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user\AppData\Local\Temp\wps.rQWYTB\Chart2%20in%20Wps.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59166666666667"/>
          <c:y val="0.221064814814815"/>
          <c:w val="0.919916666666667"/>
          <c:h val="0.710972222222222"/>
        </c:manualLayout>
      </c:layout>
      <c:lineChart>
        <c:grouping val="standard"/>
        <c:varyColors val="0"/>
        <c:ser>
          <c:idx val="0"/>
          <c:order val="0"/>
          <c:tx>
            <c:strRef>
              <c:f>'[Chart2 in Wps.xlsx]Sheet1'!$B$1</c:f>
              <c:strCache>
                <c:ptCount val="1"/>
                <c:pt idx="0">
                  <c:v>系列 1</c:v>
                </c:pt>
              </c:strCache>
            </c:strRef>
          </c:tx>
          <c:spPr>
            <a:ln w="28575" cap="rnd">
              <a:solidFill>
                <a:schemeClr val="accent1"/>
              </a:solidFill>
              <a:round/>
            </a:ln>
            <a:effectLst/>
          </c:spPr>
          <c:marker>
            <c:symbol val="none"/>
          </c:marker>
          <c:dLbls>
            <c:delete val="1"/>
          </c:dLbls>
          <c:val>
            <c:numRef>
              <c:f>'[Chart2 in Wps.xlsx]Sheet1'!$B$2:$B$21</c:f>
              <c:numCache>
                <c:formatCode>General</c:formatCode>
                <c:ptCount val="20"/>
                <c:pt idx="0">
                  <c:v>5</c:v>
                </c:pt>
                <c:pt idx="1">
                  <c:v>5</c:v>
                </c:pt>
                <c:pt idx="2">
                  <c:v>5</c:v>
                </c:pt>
                <c:pt idx="3">
                  <c:v>5</c:v>
                </c:pt>
                <c:pt idx="4">
                  <c:v>4</c:v>
                </c:pt>
                <c:pt idx="5">
                  <c:v>4</c:v>
                </c:pt>
                <c:pt idx="6">
                  <c:v>3</c:v>
                </c:pt>
                <c:pt idx="7">
                  <c:v>2</c:v>
                </c:pt>
                <c:pt idx="8">
                  <c:v>1</c:v>
                </c:pt>
                <c:pt idx="9">
                  <c:v>2</c:v>
                </c:pt>
                <c:pt idx="10">
                  <c:v>3</c:v>
                </c:pt>
                <c:pt idx="11">
                  <c:v>3</c:v>
                </c:pt>
                <c:pt idx="12">
                  <c:v>4</c:v>
                </c:pt>
                <c:pt idx="13">
                  <c:v>4</c:v>
                </c:pt>
                <c:pt idx="14">
                  <c:v>5</c:v>
                </c:pt>
                <c:pt idx="15">
                  <c:v>5</c:v>
                </c:pt>
                <c:pt idx="16">
                  <c:v>5</c:v>
                </c:pt>
                <c:pt idx="17">
                  <c:v>5</c:v>
                </c:pt>
                <c:pt idx="18">
                  <c:v>5</c:v>
                </c:pt>
                <c:pt idx="19">
                  <c:v>5</c:v>
                </c:pt>
              </c:numCache>
            </c:numRef>
          </c:val>
          <c:smooth val="0"/>
        </c:ser>
        <c:dLbls>
          <c:showLegendKey val="0"/>
          <c:showVal val="0"/>
          <c:showCatName val="0"/>
          <c:showSerName val="0"/>
          <c:showPercent val="0"/>
          <c:showBubbleSize val="0"/>
        </c:dLbls>
        <c:marker val="0"/>
        <c:smooth val="0"/>
        <c:axId val="472004963"/>
        <c:axId val="300854006"/>
      </c:lineChart>
      <c:catAx>
        <c:axId val="47200496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00854006"/>
        <c:crosses val="autoZero"/>
        <c:auto val="1"/>
        <c:lblAlgn val="ctr"/>
        <c:lblOffset val="100"/>
        <c:noMultiLvlLbl val="0"/>
      </c:catAx>
      <c:valAx>
        <c:axId val="30085400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72004963"/>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dLbls>
            <c:delete val="1"/>
          </c:dLbls>
          <c:val>
            <c:numRef>
              <c:f>[工作簿1]Sheet1!$A$1:$A$20</c:f>
              <c:numCache>
                <c:formatCode>General</c:formatCode>
                <c:ptCount val="20"/>
                <c:pt idx="0">
                  <c:v>5</c:v>
                </c:pt>
                <c:pt idx="1">
                  <c:v>5</c:v>
                </c:pt>
                <c:pt idx="2">
                  <c:v>4</c:v>
                </c:pt>
                <c:pt idx="3">
                  <c:v>1</c:v>
                </c:pt>
                <c:pt idx="4">
                  <c:v>3</c:v>
                </c:pt>
                <c:pt idx="5">
                  <c:v>4</c:v>
                </c:pt>
                <c:pt idx="6">
                  <c:v>5</c:v>
                </c:pt>
                <c:pt idx="7">
                  <c:v>5</c:v>
                </c:pt>
                <c:pt idx="8">
                  <c:v>4</c:v>
                </c:pt>
                <c:pt idx="9">
                  <c:v>3</c:v>
                </c:pt>
                <c:pt idx="10">
                  <c:v>5</c:v>
                </c:pt>
                <c:pt idx="11">
                  <c:v>5</c:v>
                </c:pt>
                <c:pt idx="12">
                  <c:v>5</c:v>
                </c:pt>
                <c:pt idx="13">
                  <c:v>4</c:v>
                </c:pt>
                <c:pt idx="14">
                  <c:v>3</c:v>
                </c:pt>
                <c:pt idx="15">
                  <c:v>2</c:v>
                </c:pt>
                <c:pt idx="16">
                  <c:v>1</c:v>
                </c:pt>
                <c:pt idx="17">
                  <c:v>4</c:v>
                </c:pt>
                <c:pt idx="18">
                  <c:v>5</c:v>
                </c:pt>
                <c:pt idx="19">
                  <c:v>5</c:v>
                </c:pt>
              </c:numCache>
            </c:numRef>
          </c:val>
          <c:smooth val="0"/>
        </c:ser>
        <c:dLbls>
          <c:showLegendKey val="0"/>
          <c:showVal val="0"/>
          <c:showCatName val="0"/>
          <c:showSerName val="0"/>
          <c:showPercent val="0"/>
          <c:showBubbleSize val="0"/>
        </c:dLbls>
        <c:marker val="0"/>
        <c:smooth val="0"/>
        <c:axId val="270752704"/>
        <c:axId val="792092924"/>
      </c:lineChart>
      <c:catAx>
        <c:axId val="27075270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92092924"/>
        <c:crosses val="autoZero"/>
        <c:auto val="1"/>
        <c:lblAlgn val="ctr"/>
        <c:lblOffset val="100"/>
        <c:noMultiLvlLbl val="0"/>
      </c:catAx>
      <c:valAx>
        <c:axId val="7920929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70752704"/>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59166666666667"/>
          <c:y val="0.221064814814815"/>
          <c:w val="0.919916666666667"/>
          <c:h val="0.710972222222222"/>
        </c:manualLayout>
      </c:layout>
      <c:lineChart>
        <c:grouping val="standard"/>
        <c:varyColors val="0"/>
        <c:ser>
          <c:idx val="0"/>
          <c:order val="0"/>
          <c:tx>
            <c:strRef>
              <c:f>'[Chart2 in Wps.xlsx]Sheet1'!$B$1</c:f>
              <c:strCache>
                <c:ptCount val="1"/>
                <c:pt idx="0">
                  <c:v>系列 1</c:v>
                </c:pt>
              </c:strCache>
            </c:strRef>
          </c:tx>
          <c:spPr>
            <a:ln w="28575" cap="rnd">
              <a:solidFill>
                <a:schemeClr val="accent1"/>
              </a:solidFill>
              <a:round/>
            </a:ln>
            <a:effectLst/>
          </c:spPr>
          <c:marker>
            <c:symbol val="none"/>
          </c:marker>
          <c:dLbls>
            <c:delete val="1"/>
          </c:dLbls>
          <c:val>
            <c:numRef>
              <c:f>'[Chart2 in Wps.xlsx]Sheet1'!$B$2:$B$21</c:f>
              <c:numCache>
                <c:formatCode>General</c:formatCode>
                <c:ptCount val="20"/>
                <c:pt idx="0">
                  <c:v>5</c:v>
                </c:pt>
                <c:pt idx="1">
                  <c:v>5</c:v>
                </c:pt>
                <c:pt idx="2">
                  <c:v>5</c:v>
                </c:pt>
                <c:pt idx="3">
                  <c:v>5</c:v>
                </c:pt>
                <c:pt idx="4">
                  <c:v>4</c:v>
                </c:pt>
                <c:pt idx="5">
                  <c:v>4</c:v>
                </c:pt>
                <c:pt idx="6">
                  <c:v>3</c:v>
                </c:pt>
                <c:pt idx="7">
                  <c:v>2</c:v>
                </c:pt>
                <c:pt idx="8">
                  <c:v>1</c:v>
                </c:pt>
                <c:pt idx="9">
                  <c:v>2</c:v>
                </c:pt>
                <c:pt idx="10">
                  <c:v>3</c:v>
                </c:pt>
                <c:pt idx="11">
                  <c:v>3</c:v>
                </c:pt>
                <c:pt idx="12">
                  <c:v>4</c:v>
                </c:pt>
                <c:pt idx="13">
                  <c:v>4</c:v>
                </c:pt>
                <c:pt idx="14">
                  <c:v>5</c:v>
                </c:pt>
                <c:pt idx="15">
                  <c:v>5</c:v>
                </c:pt>
                <c:pt idx="16">
                  <c:v>5</c:v>
                </c:pt>
                <c:pt idx="17">
                  <c:v>5</c:v>
                </c:pt>
                <c:pt idx="18">
                  <c:v>5</c:v>
                </c:pt>
                <c:pt idx="19">
                  <c:v>5</c:v>
                </c:pt>
              </c:numCache>
            </c:numRef>
          </c:val>
          <c:smooth val="0"/>
        </c:ser>
        <c:dLbls>
          <c:showLegendKey val="0"/>
          <c:showVal val="0"/>
          <c:showCatName val="0"/>
          <c:showSerName val="0"/>
          <c:showPercent val="0"/>
          <c:showBubbleSize val="0"/>
        </c:dLbls>
        <c:marker val="0"/>
        <c:smooth val="0"/>
        <c:axId val="472004963"/>
        <c:axId val="300854006"/>
      </c:lineChart>
      <c:catAx>
        <c:axId val="47200496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00854006"/>
        <c:crosses val="autoZero"/>
        <c:auto val="1"/>
        <c:lblAlgn val="ctr"/>
        <c:lblOffset val="100"/>
        <c:noMultiLvlLbl val="0"/>
      </c:catAx>
      <c:valAx>
        <c:axId val="30085400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72004963"/>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dLbls>
            <c:delete val="1"/>
          </c:dLbls>
          <c:val>
            <c:numRef>
              <c:f>[工作簿1]Sheet1!$A$1:$A$20</c:f>
              <c:numCache>
                <c:formatCode>General</c:formatCode>
                <c:ptCount val="20"/>
                <c:pt idx="0">
                  <c:v>5</c:v>
                </c:pt>
                <c:pt idx="1">
                  <c:v>5</c:v>
                </c:pt>
                <c:pt idx="2">
                  <c:v>4</c:v>
                </c:pt>
                <c:pt idx="3">
                  <c:v>1</c:v>
                </c:pt>
                <c:pt idx="4">
                  <c:v>3</c:v>
                </c:pt>
                <c:pt idx="5">
                  <c:v>4</c:v>
                </c:pt>
                <c:pt idx="6">
                  <c:v>5</c:v>
                </c:pt>
                <c:pt idx="7">
                  <c:v>5</c:v>
                </c:pt>
                <c:pt idx="8">
                  <c:v>4</c:v>
                </c:pt>
                <c:pt idx="9">
                  <c:v>3</c:v>
                </c:pt>
                <c:pt idx="10">
                  <c:v>5</c:v>
                </c:pt>
                <c:pt idx="11">
                  <c:v>5</c:v>
                </c:pt>
                <c:pt idx="12">
                  <c:v>5</c:v>
                </c:pt>
                <c:pt idx="13">
                  <c:v>4</c:v>
                </c:pt>
                <c:pt idx="14">
                  <c:v>3</c:v>
                </c:pt>
                <c:pt idx="15">
                  <c:v>2</c:v>
                </c:pt>
                <c:pt idx="16">
                  <c:v>1</c:v>
                </c:pt>
                <c:pt idx="17">
                  <c:v>4</c:v>
                </c:pt>
                <c:pt idx="18">
                  <c:v>5</c:v>
                </c:pt>
                <c:pt idx="19">
                  <c:v>5</c:v>
                </c:pt>
              </c:numCache>
            </c:numRef>
          </c:val>
          <c:smooth val="0"/>
        </c:ser>
        <c:dLbls>
          <c:showLegendKey val="0"/>
          <c:showVal val="0"/>
          <c:showCatName val="0"/>
          <c:showSerName val="0"/>
          <c:showPercent val="0"/>
          <c:showBubbleSize val="0"/>
        </c:dLbls>
        <c:marker val="0"/>
        <c:smooth val="0"/>
        <c:axId val="270752704"/>
        <c:axId val="792092924"/>
      </c:lineChart>
      <c:catAx>
        <c:axId val="27075270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92092924"/>
        <c:crosses val="autoZero"/>
        <c:auto val="1"/>
        <c:lblAlgn val="ctr"/>
        <c:lblOffset val="100"/>
        <c:noMultiLvlLbl val="0"/>
      </c:catAx>
      <c:valAx>
        <c:axId val="7920929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70752704"/>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84F9DFF-650D-49DA-94DF-6C1891B49E35}" type="doc">
      <dgm:prSet loTypeId="list" loCatId="list" qsTypeId="urn:microsoft.com/office/officeart/2005/8/quickstyle/simple3" qsCatId="simple" csTypeId="urn:microsoft.com/office/officeart/2005/8/colors/colorful2" csCatId="colorful" phldr="1"/>
      <dgm:spPr/>
      <dgm:t>
        <a:bodyPr/>
        <a:lstStyle/>
        <a:p>
          <a:endParaRPr kumimoji="1" lang="ja-JP" altLang="en-US"/>
        </a:p>
      </dgm:t>
    </dgm:pt>
    <dgm:pt modelId="{BEDB288C-613E-4BEB-B21B-7CD29C1DDD1B}">
      <dgm:prSet phldrT="[テキスト]" phldr="0" custT="1"/>
      <dgm:spPr/>
      <dgm:t>
        <a:bodyPr vert="horz" wrap="square"/>
        <a:p>
          <a:pPr>
            <a:lnSpc>
              <a:spcPct val="100000"/>
            </a:lnSpc>
            <a:spcBef>
              <a:spcPct val="0"/>
            </a:spcBef>
            <a:spcAft>
              <a:spcPct val="35000"/>
            </a:spcAft>
          </a:pPr>
          <a:r>
            <a:rPr lang="en-US" altLang="en-US" sz="3200" b="1" dirty="0" smtClean="0">
              <a:latin typeface="Times New Roman Regular" panose="02020703060505090304" charset="0"/>
              <a:ea typeface="ＭＳ 明朝" panose="02020609040205080304" charset="-128"/>
              <a:cs typeface="Times New Roman Regular" panose="02020703060505090304" charset="0"/>
            </a:rPr>
            <a:t>Purpose</a:t>
          </a:r>
          <a:r>
            <a:rPr lang="ja-JP" altLang="en-US" sz="3200" b="1" dirty="0">
              <a:latin typeface="Times New Roman Regular" panose="02020703060505090304" charset="0"/>
              <a:ea typeface="ＭＳ 明朝" panose="02020609040205080304" charset="-128"/>
              <a:cs typeface="Times New Roman Regular" panose="02020703060505090304" charset="0"/>
            </a:rPr>
            <a:t/>
          </a:r>
          <a:endParaRPr lang="ja-JP" altLang="en-US" sz="3200" b="1" dirty="0">
            <a:latin typeface="Times New Roman Regular" panose="02020703060505090304" charset="0"/>
            <a:ea typeface="ＭＳ 明朝" panose="02020609040205080304" charset="-128"/>
            <a:cs typeface="Times New Roman Regular" panose="02020703060505090304" charset="0"/>
          </a:endParaRPr>
        </a:p>
      </dgm:t>
    </dgm:pt>
    <dgm:pt modelId="{5BA50629-1A7F-4B98-BCAB-71E4B573E091}" cxnId="{A899E4FF-15D7-45DF-87D0-327920696AD7}" type="parTrans">
      <dgm:prSet/>
      <dgm:spPr/>
      <dgm:t>
        <a:bodyPr/>
        <a:lstStyle/>
        <a:p>
          <a:endParaRPr kumimoji="1" lang="ja-JP" altLang="en-US"/>
        </a:p>
      </dgm:t>
    </dgm:pt>
    <dgm:pt modelId="{E0F5990B-C83F-4BA9-ABF2-48BBBAF00F83}" cxnId="{A899E4FF-15D7-45DF-87D0-327920696AD7}" type="sibTrans">
      <dgm:prSet/>
      <dgm:spPr/>
      <dgm:t>
        <a:bodyPr/>
        <a:lstStyle/>
        <a:p>
          <a:endParaRPr kumimoji="1" lang="ja-JP" altLang="en-US"/>
        </a:p>
      </dgm:t>
    </dgm:pt>
    <dgm:pt modelId="{36DFE5E5-7286-4309-9DE4-69A5739CC7E7}">
      <dgm:prSet phldr="0" custT="1"/>
      <dgm:spPr/>
      <dgm:t>
        <a:bodyPr vert="horz" wrap="square"/>
        <a:p>
          <a:pPr>
            <a:lnSpc>
              <a:spcPct val="100000"/>
            </a:lnSpc>
            <a:spcBef>
              <a:spcPct val="0"/>
            </a:spcBef>
            <a:spcAft>
              <a:spcPct val="15000"/>
            </a:spcAft>
          </a:pPr>
          <a:r>
            <a:rPr lang="en-US" altLang="ja-JP" sz="1800" dirty="0" smtClean="0">
              <a:latin typeface="Times New Roman Regular" panose="02020703060505090304" charset="0"/>
              <a:ea typeface="ＭＳ 明朝" panose="02020609040205080304" charset="-128"/>
              <a:cs typeface="Times New Roman Regular" panose="02020703060505090304" charset="0"/>
            </a:rPr>
            <a:t>In this study, we design a SIS algorithm and an ISE  </a:t>
          </a:r>
          <a:r>
            <a:rPr lang="en-US" altLang="ja-JP" sz="1800" dirty="0" smtClean="0">
              <a:latin typeface="Times New Roman Regular" panose="02020703060505090304" charset="0"/>
              <a:ea typeface="ＭＳ 明朝" panose="02020609040205080304" charset="-128"/>
              <a:cs typeface="Times New Roman Regular" panose="02020703060505090304" charset="0"/>
              <a:sym typeface="+mn-ea"/>
            </a:rPr>
            <a:t>algorithm </a:t>
          </a:r>
          <a:r>
            <a:rPr lang="en-US" altLang="ja-JP" sz="1800" dirty="0" smtClean="0">
              <a:latin typeface="Times New Roman Regular" panose="02020703060505090304" charset="0"/>
              <a:ea typeface="ＭＳ 明朝" panose="02020609040205080304" charset="-128"/>
              <a:cs typeface="Times New Roman Regular" panose="02020703060505090304" charset="0"/>
            </a:rPr>
            <a:t>to address WEC and WFLOP, respectively. </a:t>
          </a:r>
          <a:r>
            <a:rPr lang="en-US" altLang="ja-JP" sz="1800" dirty="0" smtClean="0">
              <a:latin typeface="Times New Roman Regular" panose="02020703060505090304" charset="0"/>
              <a:ea typeface="ＭＳ 明朝" panose="02020609040205080304" charset="-128"/>
              <a:cs typeface="Times New Roman Regular" panose="02020703060505090304" charset="0"/>
            </a:rPr>
            <a:t/>
          </a:r>
          <a:endParaRPr lang="en-US" altLang="ja-JP" sz="1800" dirty="0" smtClean="0">
            <a:latin typeface="Times New Roman Regular" panose="02020703060505090304" charset="0"/>
            <a:ea typeface="ＭＳ 明朝" panose="02020609040205080304" charset="-128"/>
            <a:cs typeface="Times New Roman Regular" panose="02020703060505090304" charset="0"/>
          </a:endParaRPr>
        </a:p>
      </dgm:t>
    </dgm:pt>
    <dgm:pt modelId="{6A9E9016-F7B0-4506-A631-4D3BBA2FE255}" cxnId="{09AFF0B3-2BFC-4391-B040-C89CA937945C}" type="parTrans">
      <dgm:prSet/>
      <dgm:spPr/>
    </dgm:pt>
    <dgm:pt modelId="{93138849-BD61-4662-BD1C-A6B24092C978}" cxnId="{09AFF0B3-2BFC-4391-B040-C89CA937945C}" type="sibTrans">
      <dgm:prSet/>
      <dgm:spPr/>
    </dgm:pt>
    <dgm:pt modelId="{A13930CE-CBE0-427C-AC2A-DC8DD8160746}">
      <dgm:prSet phldrT="[テキスト]" phldr="0" custT="1"/>
      <dgm:spPr/>
      <dgm:t>
        <a:bodyPr vert="horz" wrap="square"/>
        <a:p>
          <a:pPr>
            <a:lnSpc>
              <a:spcPct val="100000"/>
            </a:lnSpc>
            <a:spcBef>
              <a:spcPct val="0"/>
            </a:spcBef>
            <a:spcAft>
              <a:spcPct val="35000"/>
            </a:spcAft>
          </a:pPr>
          <a:r>
            <a:rPr lang="en-US" altLang="en-US" sz="3200" b="1" dirty="0" smtClean="0">
              <a:latin typeface="Times New Roman Regular" panose="02020703060505090304" charset="0"/>
              <a:ea typeface="ＭＳ 明朝" panose="02020609040205080304" charset="-128"/>
              <a:cs typeface="Times New Roman Regular" panose="02020703060505090304" charset="0"/>
            </a:rPr>
            <a:t>Method</a:t>
          </a:r>
          <a:r>
            <a:rPr lang="ja-JP" altLang="en-US" sz="3200" b="1" dirty="0">
              <a:latin typeface="Times New Roman Regular" panose="02020703060505090304" charset="0"/>
              <a:ea typeface="ＭＳ 明朝" panose="02020609040205080304" charset="-128"/>
              <a:cs typeface="Times New Roman Regular" panose="02020703060505090304" charset="0"/>
            </a:rPr>
            <a:t/>
          </a:r>
          <a:endParaRPr lang="ja-JP" altLang="en-US" sz="3200" b="1" dirty="0">
            <a:latin typeface="Times New Roman Regular" panose="02020703060505090304" charset="0"/>
            <a:ea typeface="ＭＳ 明朝" panose="02020609040205080304" charset="-128"/>
            <a:cs typeface="Times New Roman Regular" panose="02020703060505090304" charset="0"/>
          </a:endParaRPr>
        </a:p>
      </dgm:t>
    </dgm:pt>
    <dgm:pt modelId="{E2B58F19-14D2-4007-AF0D-8F56F7402649}" cxnId="{30338730-FE2B-4751-AAF6-41CBCAC20AF9}" type="parTrans">
      <dgm:prSet/>
      <dgm:spPr/>
      <dgm:t>
        <a:bodyPr/>
        <a:lstStyle/>
        <a:p>
          <a:endParaRPr kumimoji="1" lang="ja-JP" altLang="en-US"/>
        </a:p>
      </dgm:t>
    </dgm:pt>
    <dgm:pt modelId="{AC411B80-7D62-411E-AEE5-4EEF434BDF5A}" cxnId="{30338730-FE2B-4751-AAF6-41CBCAC20AF9}" type="sibTrans">
      <dgm:prSet/>
      <dgm:spPr/>
      <dgm:t>
        <a:bodyPr/>
        <a:lstStyle/>
        <a:p>
          <a:endParaRPr kumimoji="1" lang="ja-JP" altLang="en-US"/>
        </a:p>
      </dgm:t>
    </dgm:pt>
    <dgm:pt modelId="{111C7868-23E9-467D-A30D-0E9193B8069A}">
      <dgm:prSet phldr="0" custT="1"/>
      <dgm:spPr/>
      <dgm:t>
        <a:bodyPr vert="horz" wrap="square"/>
        <a:p>
          <a:pPr>
            <a:lnSpc>
              <a:spcPct val="100000"/>
            </a:lnSpc>
            <a:spcBef>
              <a:spcPct val="0"/>
            </a:spcBef>
            <a:spcAft>
              <a:spcPct val="15000"/>
            </a:spcAft>
          </a:pPr>
          <a:r>
            <a:rPr lang="en-US" altLang="ja-JP" sz="1800" dirty="0" smtClean="0">
              <a:latin typeface="Times New Roman Regular" panose="02020703060505090304" charset="0"/>
              <a:ea typeface="ＭＳ 明朝" panose="02020609040205080304" charset="-128"/>
              <a:cs typeface="Times New Roman Regular" panose="02020703060505090304" charset="0"/>
            </a:rPr>
            <a:t>The design of SIS and ISE is based on exploitation and exploration theory and complex network theory.</a:t>
          </a:r>
          <a:r>
            <a:rPr lang="en-US" altLang="ja-JP" sz="1800" dirty="0" smtClean="0">
              <a:latin typeface="Times New Roman Regular" panose="02020703060505090304" charset="0"/>
              <a:ea typeface="ＭＳ 明朝" panose="02020609040205080304" charset="-128"/>
              <a:cs typeface="Times New Roman Regular" panose="02020703060505090304" charset="0"/>
            </a:rPr>
            <a:t/>
          </a:r>
          <a:endParaRPr lang="en-US" altLang="ja-JP" sz="1800" dirty="0" smtClean="0">
            <a:latin typeface="Times New Roman Regular" panose="02020703060505090304" charset="0"/>
            <a:ea typeface="ＭＳ 明朝" panose="02020609040205080304" charset="-128"/>
            <a:cs typeface="Times New Roman Regular" panose="02020703060505090304" charset="0"/>
          </a:endParaRPr>
        </a:p>
      </dgm:t>
    </dgm:pt>
    <dgm:pt modelId="{EFDB3C30-9E5B-48C4-A808-00E1D6F7CD89}" cxnId="{CFD69DC4-81F3-451F-A1FC-63EF2FA49E38}" type="parTrans">
      <dgm:prSet/>
      <dgm:spPr/>
    </dgm:pt>
    <dgm:pt modelId="{B4669AD2-F9ED-4A36-A286-5F2788CFE964}" cxnId="{CFD69DC4-81F3-451F-A1FC-63EF2FA49E38}" type="sibTrans">
      <dgm:prSet/>
      <dgm:spPr/>
    </dgm:pt>
    <dgm:pt modelId="{1C946B72-1BF2-49C5-9BD2-F069FF1B7B63}">
      <dgm:prSet phldrT="[テキスト]" phldr="0" custT="1"/>
      <dgm:spPr/>
      <dgm:t>
        <a:bodyPr vert="horz" wrap="square"/>
        <a:p>
          <a:pPr>
            <a:lnSpc>
              <a:spcPct val="100000"/>
            </a:lnSpc>
            <a:spcBef>
              <a:spcPct val="0"/>
            </a:spcBef>
            <a:spcAft>
              <a:spcPct val="35000"/>
            </a:spcAft>
          </a:pPr>
          <a:r>
            <a:rPr lang="en-US" altLang="en-US" sz="3200" b="1" dirty="0" smtClean="0">
              <a:latin typeface="Times New Roman Regular" panose="02020703060505090304" charset="0"/>
              <a:ea typeface="ＭＳ 明朝" panose="02020609040205080304" charset="-128"/>
              <a:cs typeface="Times New Roman Regular" panose="02020703060505090304" charset="0"/>
            </a:rPr>
            <a:t>Significance</a:t>
          </a:r>
          <a:r>
            <a:rPr lang="ja-JP" altLang="en-US" sz="3200" b="1" dirty="0">
              <a:latin typeface="Times New Roman Regular" panose="02020703060505090304" charset="0"/>
              <a:ea typeface="ＭＳ 明朝" panose="02020609040205080304" charset="-128"/>
              <a:cs typeface="Times New Roman Regular" panose="02020703060505090304" charset="0"/>
            </a:rPr>
            <a:t/>
          </a:r>
          <a:endParaRPr lang="ja-JP" altLang="en-US" sz="3200" b="1" dirty="0">
            <a:latin typeface="Times New Roman Regular" panose="02020703060505090304" charset="0"/>
            <a:ea typeface="ＭＳ 明朝" panose="02020609040205080304" charset="-128"/>
            <a:cs typeface="Times New Roman Regular" panose="02020703060505090304" charset="0"/>
          </a:endParaRPr>
        </a:p>
      </dgm:t>
    </dgm:pt>
    <dgm:pt modelId="{CE8ED3BC-8960-496B-9C99-C835396D178A}" cxnId="{9170E839-5D7A-4A62-8D67-C41FEB027876}" type="parTrans">
      <dgm:prSet/>
      <dgm:spPr/>
      <dgm:t>
        <a:bodyPr/>
        <a:lstStyle/>
        <a:p>
          <a:endParaRPr kumimoji="1" lang="ja-JP" altLang="en-US"/>
        </a:p>
      </dgm:t>
    </dgm:pt>
    <dgm:pt modelId="{F515C638-D40F-4659-8512-C05DD249E7F5}" cxnId="{9170E839-5D7A-4A62-8D67-C41FEB027876}" type="sibTrans">
      <dgm:prSet/>
      <dgm:spPr/>
      <dgm:t>
        <a:bodyPr/>
        <a:lstStyle/>
        <a:p>
          <a:endParaRPr kumimoji="1" lang="ja-JP" altLang="en-US"/>
        </a:p>
      </dgm:t>
    </dgm:pt>
    <dgm:pt modelId="{28927DB5-CDBB-4CB4-9405-2C37F8557421}">
      <dgm:prSet phldr="0" custT="1"/>
      <dgm:spPr/>
      <dgm:t>
        <a:bodyPr vert="horz" wrap="square"/>
        <a:p>
          <a:pPr>
            <a:lnSpc>
              <a:spcPct val="100000"/>
            </a:lnSpc>
            <a:spcBef>
              <a:spcPct val="0"/>
            </a:spcBef>
            <a:spcAft>
              <a:spcPct val="15000"/>
            </a:spcAft>
          </a:pPr>
          <a:r>
            <a:rPr lang="en-US" altLang="ja-JP" sz="1800" dirty="0" smtClean="0">
              <a:latin typeface="Times New Roman Regular" panose="02020703060505090304" charset="0"/>
              <a:ea typeface="ＭＳ 明朝" panose="02020609040205080304" charset="-128"/>
              <a:cs typeface="Times New Roman Regular" panose="02020703060505090304" charset="0"/>
            </a:rPr>
            <a:t>The development of the above two algorithms not only effectively improves the conversion efficiency of renewable energy, but also lays the foundation for further application of MHAs in the field of energy optimization.</a:t>
          </a:r>
          <a:r>
            <a:rPr lang="en-US" altLang="ja-JP" sz="1800" dirty="0" smtClean="0">
              <a:latin typeface="Times New Roman Regular" panose="02020703060505090304" charset="0"/>
              <a:ea typeface="ＭＳ 明朝" panose="02020609040205080304" charset="-128"/>
              <a:cs typeface="Times New Roman Regular" panose="02020703060505090304" charset="0"/>
            </a:rPr>
            <a:t/>
          </a:r>
          <a:endParaRPr lang="en-US" altLang="ja-JP" sz="1800" dirty="0" smtClean="0">
            <a:latin typeface="Times New Roman Regular" panose="02020703060505090304" charset="0"/>
            <a:ea typeface="ＭＳ 明朝" panose="02020609040205080304" charset="-128"/>
            <a:cs typeface="Times New Roman Regular" panose="02020703060505090304" charset="0"/>
          </a:endParaRPr>
        </a:p>
      </dgm:t>
    </dgm:pt>
    <dgm:pt modelId="{BB426B54-A36F-418E-8E34-021796197EF3}" cxnId="{4FA81051-8BDF-4905-8259-1C4FC4C619BD}" type="parTrans">
      <dgm:prSet/>
      <dgm:spPr/>
    </dgm:pt>
    <dgm:pt modelId="{FABB13D1-8FB9-4332-A888-ABDEF070EAFC}" cxnId="{4FA81051-8BDF-4905-8259-1C4FC4C619BD}" type="sibTrans">
      <dgm:prSet/>
      <dgm:spPr/>
    </dgm:pt>
    <dgm:pt modelId="{6784FADF-0F01-41F1-AB77-F4BE4766365B}" type="pres">
      <dgm:prSet presAssocID="{484F9DFF-650D-49DA-94DF-6C1891B49E35}" presName="Name0" presStyleCnt="0">
        <dgm:presLayoutVars>
          <dgm:dir/>
          <dgm:resizeHandles val="exact"/>
        </dgm:presLayoutVars>
      </dgm:prSet>
      <dgm:spPr/>
      <dgm:t>
        <a:bodyPr/>
        <a:lstStyle/>
        <a:p>
          <a:endParaRPr kumimoji="1" lang="ja-JP" altLang="en-US"/>
        </a:p>
      </dgm:t>
    </dgm:pt>
    <dgm:pt modelId="{6D039DBF-EED8-4CC6-8CF6-D30F1A2A35F6}" type="pres">
      <dgm:prSet presAssocID="{BEDB288C-613E-4BEB-B21B-7CD29C1DDD1B}" presName="node" presStyleLbl="node1" presStyleIdx="0" presStyleCnt="3">
        <dgm:presLayoutVars>
          <dgm:bulletEnabled val="1"/>
        </dgm:presLayoutVars>
      </dgm:prSet>
      <dgm:spPr/>
      <dgm:t>
        <a:bodyPr/>
        <a:lstStyle/>
        <a:p>
          <a:endParaRPr kumimoji="1" lang="ja-JP" altLang="en-US"/>
        </a:p>
      </dgm:t>
    </dgm:pt>
    <dgm:pt modelId="{D4B04672-AD9F-4FC0-B29E-4C3FCE33C667}" type="pres">
      <dgm:prSet presAssocID="{E0F5990B-C83F-4BA9-ABF2-48BBBAF00F83}" presName="sibTrans" presStyleCnt="0"/>
      <dgm:spPr/>
    </dgm:pt>
    <dgm:pt modelId="{461910FF-1335-4DF7-A95A-2BE4B5EB377A}" type="pres">
      <dgm:prSet presAssocID="{A13930CE-CBE0-427C-AC2A-DC8DD8160746}" presName="node" presStyleLbl="node1" presStyleIdx="1" presStyleCnt="3">
        <dgm:presLayoutVars>
          <dgm:bulletEnabled val="1"/>
        </dgm:presLayoutVars>
      </dgm:prSet>
      <dgm:spPr/>
      <dgm:t>
        <a:bodyPr/>
        <a:lstStyle/>
        <a:p>
          <a:endParaRPr kumimoji="1" lang="ja-JP" altLang="en-US"/>
        </a:p>
      </dgm:t>
    </dgm:pt>
    <dgm:pt modelId="{C50C706B-46FC-4EE2-AC82-76BAF26BBB5F}" type="pres">
      <dgm:prSet presAssocID="{AC411B80-7D62-411E-AEE5-4EEF434BDF5A}" presName="sibTrans" presStyleCnt="0"/>
      <dgm:spPr/>
    </dgm:pt>
    <dgm:pt modelId="{74968454-A4D6-4EC3-B2AE-FE8DE6148A9F}" type="pres">
      <dgm:prSet presAssocID="{1C946B72-1BF2-49C5-9BD2-F069FF1B7B63}" presName="node" presStyleLbl="node1" presStyleIdx="2" presStyleCnt="3">
        <dgm:presLayoutVars>
          <dgm:bulletEnabled val="1"/>
        </dgm:presLayoutVars>
      </dgm:prSet>
      <dgm:spPr/>
      <dgm:t>
        <a:bodyPr/>
        <a:lstStyle/>
        <a:p>
          <a:endParaRPr kumimoji="1" lang="ja-JP" altLang="en-US"/>
        </a:p>
      </dgm:t>
    </dgm:pt>
  </dgm:ptLst>
  <dgm:cxnLst>
    <dgm:cxn modelId="{A899E4FF-15D7-45DF-87D0-327920696AD7}" srcId="{484F9DFF-650D-49DA-94DF-6C1891B49E35}" destId="{BEDB288C-613E-4BEB-B21B-7CD29C1DDD1B}" srcOrd="0" destOrd="0" parTransId="{5BA50629-1A7F-4B98-BCAB-71E4B573E091}" sibTransId="{E0F5990B-C83F-4BA9-ABF2-48BBBAF00F83}"/>
    <dgm:cxn modelId="{09AFF0B3-2BFC-4391-B040-C89CA937945C}" srcId="{BEDB288C-613E-4BEB-B21B-7CD29C1DDD1B}" destId="{36DFE5E5-7286-4309-9DE4-69A5739CC7E7}" srcOrd="0" destOrd="0" parTransId="{6A9E9016-F7B0-4506-A631-4D3BBA2FE255}" sibTransId="{93138849-BD61-4662-BD1C-A6B24092C978}"/>
    <dgm:cxn modelId="{30338730-FE2B-4751-AAF6-41CBCAC20AF9}" srcId="{484F9DFF-650D-49DA-94DF-6C1891B49E35}" destId="{A13930CE-CBE0-427C-AC2A-DC8DD8160746}" srcOrd="1" destOrd="0" parTransId="{E2B58F19-14D2-4007-AF0D-8F56F7402649}" sibTransId="{AC411B80-7D62-411E-AEE5-4EEF434BDF5A}"/>
    <dgm:cxn modelId="{CFD69DC4-81F3-451F-A1FC-63EF2FA49E38}" srcId="{A13930CE-CBE0-427C-AC2A-DC8DD8160746}" destId="{111C7868-23E9-467D-A30D-0E9193B8069A}" srcOrd="0" destOrd="1" parTransId="{EFDB3C30-9E5B-48C4-A808-00E1D6F7CD89}" sibTransId="{B4669AD2-F9ED-4A36-A286-5F2788CFE964}"/>
    <dgm:cxn modelId="{9170E839-5D7A-4A62-8D67-C41FEB027876}" srcId="{484F9DFF-650D-49DA-94DF-6C1891B49E35}" destId="{1C946B72-1BF2-49C5-9BD2-F069FF1B7B63}" srcOrd="2" destOrd="0" parTransId="{CE8ED3BC-8960-496B-9C99-C835396D178A}" sibTransId="{F515C638-D40F-4659-8512-C05DD249E7F5}"/>
    <dgm:cxn modelId="{4FA81051-8BDF-4905-8259-1C4FC4C619BD}" srcId="{1C946B72-1BF2-49C5-9BD2-F069FF1B7B63}" destId="{28927DB5-CDBB-4CB4-9405-2C37F8557421}" srcOrd="0" destOrd="2" parTransId="{BB426B54-A36F-418E-8E34-021796197EF3}" sibTransId="{FABB13D1-8FB9-4332-A888-ABDEF070EAFC}"/>
    <dgm:cxn modelId="{409057CF-6992-4127-8DFB-EAC6D684407C}" type="presOf" srcId="{484F9DFF-650D-49DA-94DF-6C1891B49E35}" destId="{6784FADF-0F01-41F1-AB77-F4BE4766365B}" srcOrd="0" destOrd="0" presId="urn:microsoft.com/office/officeart/2005/8/layout/hList6"/>
    <dgm:cxn modelId="{1783FFBB-05FB-4C50-A0AC-A9E723C0BDEA}" type="presParOf" srcId="{6784FADF-0F01-41F1-AB77-F4BE4766365B}" destId="{6D039DBF-EED8-4CC6-8CF6-D30F1A2A35F6}" srcOrd="0" destOrd="0" presId="urn:microsoft.com/office/officeart/2005/8/layout/hList6"/>
    <dgm:cxn modelId="{CBA0706E-85F6-4FF8-ADA6-315EC556421F}" type="presOf" srcId="{BEDB288C-613E-4BEB-B21B-7CD29C1DDD1B}" destId="{6D039DBF-EED8-4CC6-8CF6-D30F1A2A35F6}" srcOrd="0" destOrd="0" presId="urn:microsoft.com/office/officeart/2005/8/layout/hList6"/>
    <dgm:cxn modelId="{B8F623F8-EBC2-4979-83CC-9770814BD6CF}" type="presOf" srcId="{36DFE5E5-7286-4309-9DE4-69A5739CC7E7}" destId="{6D039DBF-EED8-4CC6-8CF6-D30F1A2A35F6}" srcOrd="0" destOrd="1" presId="urn:microsoft.com/office/officeart/2005/8/layout/hList6"/>
    <dgm:cxn modelId="{22084195-61A3-4752-9532-7529B6A83346}" type="presParOf" srcId="{6784FADF-0F01-41F1-AB77-F4BE4766365B}" destId="{D4B04672-AD9F-4FC0-B29E-4C3FCE33C667}" srcOrd="1" destOrd="0" presId="urn:microsoft.com/office/officeart/2005/8/layout/hList6"/>
    <dgm:cxn modelId="{1E3CFE90-9DAB-454F-8489-15933595AD5C}" type="presParOf" srcId="{6784FADF-0F01-41F1-AB77-F4BE4766365B}" destId="{461910FF-1335-4DF7-A95A-2BE4B5EB377A}" srcOrd="2" destOrd="0" presId="urn:microsoft.com/office/officeart/2005/8/layout/hList6"/>
    <dgm:cxn modelId="{58A87D1C-0CC7-4DBD-A1AE-FEBE42447AC3}" type="presOf" srcId="{A13930CE-CBE0-427C-AC2A-DC8DD8160746}" destId="{461910FF-1335-4DF7-A95A-2BE4B5EB377A}" srcOrd="0" destOrd="0" presId="urn:microsoft.com/office/officeart/2005/8/layout/hList6"/>
    <dgm:cxn modelId="{F2127D4F-2BB3-4B43-B3FC-9750C535EA5A}" type="presOf" srcId="{111C7868-23E9-467D-A30D-0E9193B8069A}" destId="{461910FF-1335-4DF7-A95A-2BE4B5EB377A}" srcOrd="0" destOrd="1" presId="urn:microsoft.com/office/officeart/2005/8/layout/hList6"/>
    <dgm:cxn modelId="{E62F8750-82DB-4F85-8BAA-4E4BDEF99F2E}" type="presParOf" srcId="{6784FADF-0F01-41F1-AB77-F4BE4766365B}" destId="{C50C706B-46FC-4EE2-AC82-76BAF26BBB5F}" srcOrd="3" destOrd="0" presId="urn:microsoft.com/office/officeart/2005/8/layout/hList6"/>
    <dgm:cxn modelId="{A535554D-BCAB-46D5-B721-CE01EFCD6A5A}" type="presParOf" srcId="{6784FADF-0F01-41F1-AB77-F4BE4766365B}" destId="{74968454-A4D6-4EC3-B2AE-FE8DE6148A9F}" srcOrd="4" destOrd="0" presId="urn:microsoft.com/office/officeart/2005/8/layout/hList6"/>
    <dgm:cxn modelId="{8B9F049A-8638-4046-85D0-ED1F757B9C76}" type="presOf" srcId="{1C946B72-1BF2-49C5-9BD2-F069FF1B7B63}" destId="{74968454-A4D6-4EC3-B2AE-FE8DE6148A9F}" srcOrd="0" destOrd="0" presId="urn:microsoft.com/office/officeart/2005/8/layout/hList6"/>
    <dgm:cxn modelId="{C4964B1F-AADD-438F-B821-A5995756C006}" type="presOf" srcId="{28927DB5-CDBB-4CB4-9405-2C37F8557421}" destId="{74968454-A4D6-4EC3-B2AE-FE8DE6148A9F}" srcOrd="0" destOrd="1"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629515" cy="5713942"/>
        <a:chOff x="0" y="0"/>
        <a:chExt cx="8629515" cy="5713942"/>
      </a:xfrm>
    </dsp:grpSpPr>
    <dsp:sp modelId="{6D039DBF-EED8-4CC6-8CF6-D30F1A2A35F6}">
      <dsp:nvSpPr>
        <dsp:cNvPr id="3" name="流程图: 手动操作 2"/>
        <dsp:cNvSpPr/>
      </dsp:nvSpPr>
      <dsp:spPr bwMode="white">
        <a:xfrm rot="-5400000">
          <a:off x="-1487207" y="1487207"/>
          <a:ext cx="5713942" cy="2739529"/>
        </a:xfrm>
        <a:prstGeom prst="flowChartManualOperation">
          <a:avLst/>
        </a:prstGeom>
        <a:sp3d prstMaterial="dkEdge">
          <a:bevelT w="8200" h="38100"/>
        </a:sp3d>
      </dsp:spPr>
      <dsp:style>
        <a:lnRef idx="0">
          <a:schemeClr val="lt1"/>
        </a:lnRef>
        <a:fillRef idx="2">
          <a:schemeClr val="accent2">
            <a:hueOff val="0"/>
            <a:satOff val="0"/>
            <a:lumOff val="0"/>
            <a:alpha val="100000"/>
          </a:schemeClr>
        </a:fillRef>
        <a:effectRef idx="1">
          <a:scrgbClr r="0" g="0" b="0"/>
        </a:effectRef>
        <a:fontRef idx="minor">
          <a:schemeClr val="dk1"/>
        </a:fontRef>
      </dsp:style>
      <dsp:txBody>
        <a:bodyPr rot="5400000" vert="horz" wrap="square" lIns="203200" tIns="0" rIns="406400" bIns="0" anchor="t">
          <a:normAutofit/>
        </a:bodyP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buNone/>
          </a:pPr>
          <a:r>
            <a:rPr lang="en-US" altLang="en-US" sz="3200" b="1" dirty="0" smtClean="0">
              <a:latin typeface="Times New Roman Regular" panose="02020703060505090304" charset="0"/>
              <a:ea typeface="ＭＳ 明朝" panose="02020609040205080304" charset="-128"/>
              <a:cs typeface="Times New Roman Regular" panose="02020703060505090304" charset="0"/>
            </a:rPr>
            <a:t>Purpose</a:t>
          </a:r>
          <a:endParaRPr lang="ja-JP" altLang="en-US" sz="3200" b="1" dirty="0">
            <a:latin typeface="Times New Roman Regular" panose="02020703060505090304" charset="0"/>
            <a:ea typeface="ＭＳ 明朝" panose="02020609040205080304" charset="-128"/>
            <a:cs typeface="Times New Roman Regular" panose="02020703060505090304" charset="0"/>
          </a:endParaRPr>
        </a:p>
        <a:p>
          <a:pPr marL="171450" lvl="1" indent="-171450">
            <a:lnSpc>
              <a:spcPct val="100000"/>
            </a:lnSpc>
            <a:spcBef>
              <a:spcPct val="0"/>
            </a:spcBef>
            <a:spcAft>
              <a:spcPct val="15000"/>
            </a:spcAft>
            <a:buChar char="•"/>
          </a:pPr>
          <a:r>
            <a:rPr lang="en-US" altLang="ja-JP" sz="1800" dirty="0" smtClean="0">
              <a:latin typeface="Times New Roman Regular" panose="02020703060505090304" charset="0"/>
              <a:ea typeface="ＭＳ 明朝" panose="02020609040205080304" charset="-128"/>
              <a:cs typeface="Times New Roman Regular" panose="02020703060505090304" charset="0"/>
            </a:rPr>
            <a:t>In this study, we design a SIS algorithm and an ISE  </a:t>
          </a:r>
          <a:r>
            <a:rPr lang="en-US" altLang="ja-JP" sz="1800" dirty="0" smtClean="0">
              <a:latin typeface="Times New Roman Regular" panose="02020703060505090304" charset="0"/>
              <a:ea typeface="ＭＳ 明朝" panose="02020609040205080304" charset="-128"/>
              <a:cs typeface="Times New Roman Regular" panose="02020703060505090304" charset="0"/>
              <a:sym typeface="+mn-ea"/>
            </a:rPr>
            <a:t>algorithm </a:t>
          </a:r>
          <a:r>
            <a:rPr lang="en-US" altLang="ja-JP" sz="1800" dirty="0" smtClean="0">
              <a:latin typeface="Times New Roman Regular" panose="02020703060505090304" charset="0"/>
              <a:ea typeface="ＭＳ 明朝" panose="02020609040205080304" charset="-128"/>
              <a:cs typeface="Times New Roman Regular" panose="02020703060505090304" charset="0"/>
            </a:rPr>
            <a:t>to address WEC and WFLOP, respectively. </a:t>
          </a:r>
          <a:endParaRPr lang="en-US" altLang="ja-JP" sz="1800" dirty="0" smtClean="0">
            <a:latin typeface="Times New Roman Regular" panose="02020703060505090304" charset="0"/>
            <a:ea typeface="ＭＳ 明朝" panose="02020609040205080304" charset="-128"/>
            <a:cs typeface="Times New Roman Regular" panose="02020703060505090304" charset="0"/>
          </a:endParaRPr>
        </a:p>
      </dsp:txBody>
      <dsp:txXfrm rot="-5400000">
        <a:off x="-1487207" y="1487207"/>
        <a:ext cx="5713942" cy="2739529"/>
      </dsp:txXfrm>
    </dsp:sp>
    <dsp:sp modelId="{461910FF-1335-4DF7-A95A-2BE4B5EB377A}">
      <dsp:nvSpPr>
        <dsp:cNvPr id="4" name="流程图: 手动操作 3"/>
        <dsp:cNvSpPr/>
      </dsp:nvSpPr>
      <dsp:spPr bwMode="white">
        <a:xfrm rot="-5400000">
          <a:off x="1457786" y="1487207"/>
          <a:ext cx="5713942" cy="2739529"/>
        </a:xfrm>
        <a:prstGeom prst="flowChartManualOperation">
          <a:avLst/>
        </a:prstGeom>
        <a:sp3d prstMaterial="dkEdge">
          <a:bevelT w="8200" h="38100"/>
        </a:sp3d>
      </dsp:spPr>
      <dsp:style>
        <a:lnRef idx="0">
          <a:schemeClr val="lt1"/>
        </a:lnRef>
        <a:fillRef idx="2">
          <a:schemeClr val="accent2">
            <a:hueOff val="-750000"/>
            <a:satOff val="-41960"/>
            <a:lumOff val="4314"/>
            <a:alpha val="100000"/>
          </a:schemeClr>
        </a:fillRef>
        <a:effectRef idx="1">
          <a:scrgbClr r="0" g="0" b="0"/>
        </a:effectRef>
        <a:fontRef idx="minor">
          <a:schemeClr val="dk1"/>
        </a:fontRef>
      </dsp:style>
      <dsp:txBody>
        <a:bodyPr rot="5400000" vert="horz" wrap="square" lIns="203200" tIns="0" rIns="40640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en-US" sz="3200" b="1" dirty="0" smtClean="0">
              <a:latin typeface="Times New Roman Regular" panose="02020703060505090304" charset="0"/>
              <a:ea typeface="ＭＳ 明朝" panose="02020609040205080304" charset="-128"/>
              <a:cs typeface="Times New Roman Regular" panose="02020703060505090304" charset="0"/>
            </a:rPr>
            <a:t>Method</a:t>
          </a:r>
          <a:endParaRPr lang="ja-JP" altLang="en-US" sz="3200" b="1" dirty="0">
            <a:latin typeface="Times New Roman Regular" panose="02020703060505090304" charset="0"/>
            <a:ea typeface="ＭＳ 明朝" panose="02020609040205080304" charset="-128"/>
            <a:cs typeface="Times New Roman Regular" panose="02020703060505090304" charset="0"/>
          </a:endParaRPr>
        </a:p>
        <a:p>
          <a:pPr marL="171450" lvl="1" indent="-171450">
            <a:lnSpc>
              <a:spcPct val="100000"/>
            </a:lnSpc>
            <a:spcBef>
              <a:spcPct val="0"/>
            </a:spcBef>
            <a:spcAft>
              <a:spcPct val="15000"/>
            </a:spcAft>
            <a:buChar char="•"/>
          </a:pPr>
          <a:r>
            <a:rPr lang="en-US" altLang="ja-JP" sz="1800" dirty="0" smtClean="0">
              <a:latin typeface="Times New Roman Regular" panose="02020703060505090304" charset="0"/>
              <a:ea typeface="ＭＳ 明朝" panose="02020609040205080304" charset="-128"/>
              <a:cs typeface="Times New Roman Regular" panose="02020703060505090304" charset="0"/>
            </a:rPr>
            <a:t>The design of SIS and ISE is based on exploitation and exploration theory and complex network theory.</a:t>
          </a:r>
          <a:endParaRPr lang="en-US" altLang="ja-JP" sz="1800" dirty="0" smtClean="0">
            <a:latin typeface="Times New Roman Regular" panose="02020703060505090304" charset="0"/>
            <a:ea typeface="ＭＳ 明朝" panose="02020609040205080304" charset="-128"/>
            <a:cs typeface="Times New Roman Regular" panose="02020703060505090304" charset="0"/>
          </a:endParaRPr>
        </a:p>
      </dsp:txBody>
      <dsp:txXfrm rot="-5400000">
        <a:off x="1457786" y="1487207"/>
        <a:ext cx="5713942" cy="2739529"/>
      </dsp:txXfrm>
    </dsp:sp>
    <dsp:sp modelId="{74968454-A4D6-4EC3-B2AE-FE8DE6148A9F}">
      <dsp:nvSpPr>
        <dsp:cNvPr id="5" name="流程图: 手动操作 4"/>
        <dsp:cNvSpPr/>
      </dsp:nvSpPr>
      <dsp:spPr bwMode="white">
        <a:xfrm rot="-5400000">
          <a:off x="4402780" y="1487207"/>
          <a:ext cx="5713942" cy="2739529"/>
        </a:xfrm>
        <a:prstGeom prst="flowChartManualOperation">
          <a:avLst/>
        </a:prstGeom>
        <a:sp3d prstMaterial="dkEdge">
          <a:bevelT w="8200" h="38100"/>
        </a:sp3d>
      </dsp:spPr>
      <dsp:style>
        <a:lnRef idx="0">
          <a:schemeClr val="lt1"/>
        </a:lnRef>
        <a:fillRef idx="2">
          <a:schemeClr val="accent2">
            <a:hueOff val="-1500000"/>
            <a:satOff val="-83921"/>
            <a:lumOff val="8627"/>
            <a:alpha val="100000"/>
          </a:schemeClr>
        </a:fillRef>
        <a:effectRef idx="1">
          <a:scrgbClr r="0" g="0" b="0"/>
        </a:effectRef>
        <a:fontRef idx="minor">
          <a:schemeClr val="dk1"/>
        </a:fontRef>
      </dsp:style>
      <dsp:txBody>
        <a:bodyPr rot="5400000" vert="horz" wrap="square" lIns="203200" tIns="0" rIns="40640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en-US" sz="3200" b="1" dirty="0" smtClean="0">
              <a:latin typeface="Times New Roman Regular" panose="02020703060505090304" charset="0"/>
              <a:ea typeface="ＭＳ 明朝" panose="02020609040205080304" charset="-128"/>
              <a:cs typeface="Times New Roman Regular" panose="02020703060505090304" charset="0"/>
            </a:rPr>
            <a:t>Significance</a:t>
          </a:r>
          <a:endParaRPr lang="ja-JP" altLang="en-US" sz="3200" b="1" dirty="0">
            <a:latin typeface="Times New Roman Regular" panose="02020703060505090304" charset="0"/>
            <a:ea typeface="ＭＳ 明朝" panose="02020609040205080304" charset="-128"/>
            <a:cs typeface="Times New Roman Regular" panose="02020703060505090304" charset="0"/>
          </a:endParaRPr>
        </a:p>
        <a:p>
          <a:pPr marL="171450" lvl="1" indent="-171450">
            <a:lnSpc>
              <a:spcPct val="100000"/>
            </a:lnSpc>
            <a:spcBef>
              <a:spcPct val="0"/>
            </a:spcBef>
            <a:spcAft>
              <a:spcPct val="15000"/>
            </a:spcAft>
            <a:buChar char="•"/>
          </a:pPr>
          <a:r>
            <a:rPr lang="en-US" altLang="ja-JP" sz="1800" dirty="0" smtClean="0">
              <a:latin typeface="Times New Roman Regular" panose="02020703060505090304" charset="0"/>
              <a:ea typeface="ＭＳ 明朝" panose="02020609040205080304" charset="-128"/>
              <a:cs typeface="Times New Roman Regular" panose="02020703060505090304" charset="0"/>
            </a:rPr>
            <a:t>The development of the above two algorithms not only effectively improves the conversion efficiency of renewable energy, but also lays the foundation for further application of MHAs in the field of energy optimization.</a:t>
          </a:r>
          <a:endParaRPr lang="en-US" altLang="ja-JP" sz="1800" dirty="0" smtClean="0">
            <a:latin typeface="Times New Roman Regular" panose="02020703060505090304" charset="0"/>
            <a:ea typeface="ＭＳ 明朝" panose="02020609040205080304" charset="-128"/>
            <a:cs typeface="Times New Roman Regular" panose="02020703060505090304" charset="0"/>
          </a:endParaRPr>
        </a:p>
      </dsp:txBody>
      <dsp:txXfrm rot="-5400000">
        <a:off x="4402780" y="1487207"/>
        <a:ext cx="5713942" cy="2739529"/>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862" cy="35642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797066" y="0"/>
            <a:ext cx="4434862" cy="35642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986024" y="887968"/>
            <a:ext cx="4262247" cy="2397514"/>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023430" y="3418677"/>
            <a:ext cx="8187436" cy="27971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747325"/>
            <a:ext cx="4434862" cy="35642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797066" y="6747325"/>
            <a:ext cx="4434862" cy="35642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985154" y="888133"/>
            <a:ext cx="4262159" cy="2397740"/>
          </a:xfrm>
        </p:spPr>
      </p:sp>
      <p:sp>
        <p:nvSpPr>
          <p:cNvPr id="3" name="文本占位符 2"/>
          <p:cNvSpPr>
            <a:spLocks noGrp="1"/>
          </p:cNvSpPr>
          <p:nvPr>
            <p:ph type="body" idx="3"/>
          </p:nvPr>
        </p:nvSpPr>
        <p:spPr/>
        <p:txBody>
          <a:bodyPr/>
          <a:lstStyle/>
          <a:p>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ja-JP" dirty="0" smtClean="0"/>
              <a:t>When the current optimal individual is observed in $L$, it indicates that the search space covered by the population is not large enough, and the better individual may still be outside the current range. Then the perturbation operation of the intelligent scheme is activated: when the next generation of $X$ is generated, the current optimal individual is regarded as the center, and the distance between individuals is expanded. As a result, SIS's exploration ability is enhanced. The mechanism of perturbation operation is shown in Fig. \ref{perception1}, where the contour line is represented by the circle in the figure, and the smaller the circle, the better the fitness value. The square is the range of $X$, the yellow part is $L$ and the blue part is $R$. The red dot represents the current optimal individual. </a:t>
            </a:r>
            <a:endParaRPr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ja-JP" dirty="0" smtClean="0"/>
              <a:t>When the current optimal individual is observed in $R$, it indicates that the population may have covered a promising search area. Then the attraction operation of the intelligent scheme is activated: when the next generation of $X$ is generated, the current optimal individual is regarded as the center, and the distance between individuals is reduced. As a result, SIS's exploitation ability is enhanced. The mechanism of attraction operation is shown in Fig. \ref{perception2}. </a:t>
            </a:r>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ja-JP" dirty="0" smtClean="0"/>
              <a:t>Figs. $(a)$, $(b)$ and $(c)$ in Fig. \ref{mechanism} are consistent with the operations represented by </a:t>
            </a:r>
            <a:r>
              <a:rPr kumimoji="1" lang="en-US" altLang="ja-JP" dirty="0" err="1" smtClean="0"/>
              <a:t>Eqs</a:t>
            </a:r>
            <a:r>
              <a:rPr kumimoji="1" lang="en-US" altLang="ja-JP" dirty="0" smtClean="0"/>
              <a:t>. $(a)$, $(b)$ and $(c)$ in Eq. (\ref{(2.5)}).</a:t>
            </a:r>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r>
              <a:rPr kumimoji="1" lang="en-US" altLang="ja-JP" dirty="0" smtClean="0"/>
              <a:t>The contour line is the same as Fig. 1. The square is the range of the population $X$, and the red dot represents the current optimal individual. The numbers in the figure represent the number of iterations $t$. The perturbation operation is represented in Fig. (a). When the global optimal area is not found, the population will move towards a better fitness value. Simultaneously, the search range of the population is continuously expanded. The attraction operation is represented in Fig. (b). When the search range of the population encompasses the global optimal area, the search range begins to converge. The whole optimization process of SIS is represented in Fig. (c).</a:t>
            </a:r>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pPr marL="285750" indent="-285750">
              <a:buFont typeface="Arial" panose="020B0604020202020204" pitchFamily="34" charset="0"/>
              <a:buChar char="•"/>
            </a:pPr>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5154" y="888133"/>
            <a:ext cx="4262159" cy="239774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5154" y="888133"/>
            <a:ext cx="4262159" cy="239774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Times New Roman" panose="02020603050405020304" charset="0"/>
                <a:cs typeface="Times New Roman" panose="02020603050405020304" charset="0"/>
                <a:sym typeface="+mn-ea"/>
              </a:rPr>
              <a:t>where </a:t>
            </a:r>
            <a:r>
              <a:rPr lang="zh-CN" altLang="en-US" i="1">
                <a:latin typeface="Times New Roman" panose="02020603050405020304" charset="0"/>
                <a:cs typeface="Times New Roman" panose="02020603050405020304" charset="0"/>
                <a:sym typeface="+mn-ea"/>
              </a:rPr>
              <a:t>Ui</a:t>
            </a:r>
            <a:r>
              <a:rPr lang="zh-CN" altLang="en-US">
                <a:latin typeface="Times New Roman" panose="02020603050405020304" charset="0"/>
                <a:cs typeface="Times New Roman" panose="02020603050405020304" charset="0"/>
                <a:sym typeface="+mn-ea"/>
              </a:rPr>
              <a:t> is a temporary offspring individual. </a:t>
            </a:r>
            <a:r>
              <a:rPr lang="zh-CN" altLang="en-US" i="1">
                <a:latin typeface="Times New Roman" panose="02020603050405020304" charset="0"/>
                <a:cs typeface="Times New Roman" panose="02020603050405020304" charset="0"/>
                <a:sym typeface="+mn-ea"/>
              </a:rPr>
              <a:t>r1, r2, r3</a:t>
            </a:r>
            <a:r>
              <a:rPr lang="zh-CN" altLang="en-US">
                <a:latin typeface="Times New Roman" panose="02020603050405020304" charset="0"/>
                <a:cs typeface="Times New Roman" panose="02020603050405020304" charset="0"/>
                <a:sym typeface="+mn-ea"/>
              </a:rPr>
              <a:t> represents the index of the individual. </a:t>
            </a:r>
            <a:r>
              <a:rPr lang="zh-CN" altLang="en-US" i="1">
                <a:latin typeface="Times New Roman" panose="02020603050405020304" charset="0"/>
                <a:cs typeface="Times New Roman" panose="02020603050405020304" charset="0"/>
                <a:sym typeface="+mn-ea"/>
              </a:rPr>
              <a:t>F</a:t>
            </a:r>
            <a:r>
              <a:rPr lang="zh-CN" altLang="en-US">
                <a:latin typeface="Times New Roman" panose="02020603050405020304" charset="0"/>
                <a:cs typeface="Times New Roman" panose="02020603050405020304" charset="0"/>
                <a:sym typeface="+mn-ea"/>
              </a:rPr>
              <a:t> denotes a scale factor that can appropriately adjust the search radius length. In SE, the worse the individual's solution, the greater the value of </a:t>
            </a:r>
            <a:r>
              <a:rPr lang="zh-CN" altLang="en-US" i="1">
                <a:latin typeface="Times New Roman" panose="02020603050405020304" charset="0"/>
                <a:cs typeface="Times New Roman" panose="02020603050405020304" charset="0"/>
                <a:sym typeface="+mn-ea"/>
              </a:rPr>
              <a:t>F</a:t>
            </a:r>
            <a:r>
              <a:rPr lang="zh-CN" altLang="en-US">
                <a:latin typeface="Times New Roman" panose="02020603050405020304" charset="0"/>
                <a:cs typeface="Times New Roman" panose="02020603050405020304" charset="0"/>
                <a:sym typeface="+mn-ea"/>
              </a:rPr>
              <a:t>. |Xr2, *</a:t>
            </a:r>
            <a:r>
              <a:rPr lang="zh-CN" altLang="en-US">
                <a:latin typeface="Times New Roman" panose="02020603050405020304" charset="0"/>
                <a:cs typeface="Times New Roman" panose="02020603050405020304" charset="0"/>
                <a:sym typeface="+mn-ea"/>
              </a:rPr>
              <a:t>-Xr3, *|2</a:t>
            </a:r>
            <a:r>
              <a:rPr lang="en-US" altLang="zh-CN">
                <a:latin typeface="Times New Roman" panose="02020603050405020304" charset="0"/>
                <a:cs typeface="Times New Roman" panose="02020603050405020304" charset="0"/>
                <a:sym typeface="+mn-ea"/>
              </a:rPr>
              <a:t> </a:t>
            </a:r>
            <a:r>
              <a:rPr lang="zh-CN" altLang="en-US">
                <a:latin typeface="Times New Roman" panose="02020603050405020304" charset="0"/>
                <a:cs typeface="Times New Roman" panose="02020603050405020304" charset="0"/>
                <a:sym typeface="+mn-ea"/>
              </a:rPr>
              <a:t>denotes the radius of the sphere computed by the Euclidean norm in high dimensions. </a:t>
            </a:r>
            <a:r>
              <a:rPr lang="zh-CN" altLang="en-US" i="1">
                <a:latin typeface="Times New Roman" panose="02020603050405020304" charset="0"/>
                <a:cs typeface="Times New Roman" panose="02020603050405020304" charset="0"/>
                <a:sym typeface="+mn-ea"/>
              </a:rPr>
              <a:t>Dc</a:t>
            </a:r>
            <a:r>
              <a:rPr lang="zh-CN" altLang="en-US">
                <a:latin typeface="Times New Roman" panose="02020603050405020304" charset="0"/>
                <a:cs typeface="Times New Roman" panose="02020603050405020304" charset="0"/>
                <a:sym typeface="+mn-ea"/>
              </a:rPr>
              <a:t> is the dimension of the original </a:t>
            </a:r>
            <a:r>
              <a:rPr lang="zh-CN" altLang="en-US" i="1">
                <a:latin typeface="Times New Roman" panose="02020603050405020304" charset="0"/>
                <a:cs typeface="Times New Roman" panose="02020603050405020304" charset="0"/>
                <a:sym typeface="+mn-ea"/>
              </a:rPr>
              <a:t>D</a:t>
            </a:r>
            <a:r>
              <a:rPr lang="zh-CN" altLang="en-US">
                <a:latin typeface="Times New Roman" panose="02020603050405020304" charset="0"/>
                <a:cs typeface="Times New Roman" panose="02020603050405020304" charset="0"/>
                <a:sym typeface="+mn-ea"/>
              </a:rPr>
              <a:t> after the dimensionality reduction operation. *</a:t>
            </a:r>
            <a:r>
              <a:rPr lang="en-US" altLang="zh-CN">
                <a:latin typeface="Times New Roman" panose="02020603050405020304" charset="0"/>
                <a:cs typeface="Times New Roman" panose="02020603050405020304" charset="0"/>
                <a:sym typeface="+mn-ea"/>
              </a:rPr>
              <a:t> </a:t>
            </a:r>
            <a:r>
              <a:rPr lang="zh-CN" altLang="en-US">
                <a:latin typeface="Times New Roman" panose="02020603050405020304" charset="0"/>
                <a:cs typeface="Times New Roman" panose="02020603050405020304" charset="0"/>
                <a:sym typeface="+mn-ea"/>
              </a:rPr>
              <a:t>is the set of all dimensions after dimensionality reduction. </a:t>
            </a:r>
            <a:r>
              <a:rPr lang="zh-CN" altLang="en-US" i="1">
                <a:latin typeface="Times New Roman" panose="02020603050405020304" charset="0"/>
                <a:cs typeface="Times New Roman" panose="02020603050405020304" charset="0"/>
                <a:sym typeface="+mn-ea"/>
              </a:rPr>
              <a:t>Θ</a:t>
            </a:r>
            <a:r>
              <a:rPr lang="zh-CN" altLang="en-US">
                <a:latin typeface="Times New Roman" panose="02020603050405020304" charset="0"/>
                <a:cs typeface="Times New Roman" panose="02020603050405020304" charset="0"/>
                <a:sym typeface="+mn-ea"/>
              </a:rPr>
              <a:t> is generated by a random number of uniform distribution between [0,2π]. </a:t>
            </a:r>
            <a:endParaRPr lang="zh-CN" altLang="en-US">
              <a:latin typeface="Times New Roman" panose="02020603050405020304" charset="0"/>
              <a:cs typeface="Times New Roman" panose="02020603050405020304" charset="0"/>
            </a:endParaRPr>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defRPr/>
            </a:pPr>
            <a:r>
              <a:rPr lang="ja-JP" altLang="en-US" sz="1200" dirty="0">
                <a:latin typeface="Times New Roman" panose="02020603050405020304" charset="0"/>
                <a:cs typeface="Times New Roman" panose="02020603050405020304" charset="0"/>
              </a:rPr>
              <a:t>日本国内の電気料金は</a:t>
            </a:r>
            <a:r>
              <a:rPr lang="en-US" altLang="ja-JP" sz="1200" dirty="0">
                <a:latin typeface="Times New Roman" panose="02020603050405020304" charset="0"/>
                <a:cs typeface="Times New Roman" panose="02020603050405020304" charset="0"/>
              </a:rPr>
              <a:t>2021</a:t>
            </a:r>
            <a:r>
              <a:rPr lang="ja-JP" altLang="en-US" sz="1200" dirty="0">
                <a:latin typeface="Times New Roman" panose="02020603050405020304" charset="0"/>
                <a:cs typeface="Times New Roman" panose="02020603050405020304" charset="0"/>
              </a:rPr>
              <a:t>年から</a:t>
            </a:r>
            <a:r>
              <a:rPr lang="en-US" altLang="ja-JP" sz="1200" dirty="0">
                <a:latin typeface="Times New Roman" panose="02020603050405020304" charset="0"/>
                <a:cs typeface="Times New Roman" panose="02020603050405020304" charset="0"/>
              </a:rPr>
              <a:t>2022</a:t>
            </a:r>
            <a:r>
              <a:rPr lang="ja-JP" altLang="en-US" sz="1200" dirty="0">
                <a:latin typeface="Times New Roman" panose="02020603050405020304" charset="0"/>
                <a:cs typeface="Times New Roman" panose="02020603050405020304" charset="0"/>
              </a:rPr>
              <a:t>年にかけ、平均</a:t>
            </a:r>
            <a:r>
              <a:rPr lang="en-US" altLang="ja-JP" sz="1200" dirty="0">
                <a:latin typeface="Times New Roman" panose="02020603050405020304" charset="0"/>
                <a:cs typeface="Times New Roman" panose="02020603050405020304" charset="0"/>
              </a:rPr>
              <a:t>(</a:t>
            </a:r>
            <a:r>
              <a:rPr lang="ja-JP" altLang="en-US" b="0" i="0" dirty="0">
                <a:solidFill>
                  <a:srgbClr val="0000FF"/>
                </a:solidFill>
                <a:effectLst/>
                <a:latin typeface="Noto Sans JP"/>
              </a:rPr>
              <a:t>へいきん</a:t>
            </a:r>
            <a:r>
              <a:rPr lang="en-US" altLang="ja-JP" sz="1200" dirty="0">
                <a:latin typeface="Times New Roman" panose="02020603050405020304" charset="0"/>
                <a:cs typeface="Times New Roman" panose="02020603050405020304" charset="0"/>
              </a:rPr>
              <a:t>)</a:t>
            </a:r>
            <a:r>
              <a:rPr lang="ja-JP" altLang="en-US" sz="1200" dirty="0">
                <a:latin typeface="Times New Roman" panose="02020603050405020304" charset="0"/>
                <a:cs typeface="Times New Roman" panose="02020603050405020304" charset="0"/>
              </a:rPr>
              <a:t>して約</a:t>
            </a:r>
            <a:r>
              <a:rPr lang="en-US" altLang="ja-JP" sz="1200" dirty="0">
                <a:latin typeface="Times New Roman" panose="02020603050405020304" charset="0"/>
                <a:cs typeface="Times New Roman" panose="02020603050405020304" charset="0"/>
              </a:rPr>
              <a:t>3</a:t>
            </a:r>
            <a:r>
              <a:rPr lang="ja-JP" altLang="en-US" sz="1200" dirty="0">
                <a:latin typeface="Times New Roman" panose="02020603050405020304" charset="0"/>
                <a:cs typeface="Times New Roman" panose="02020603050405020304" charset="0"/>
              </a:rPr>
              <a:t>割も高騰</a:t>
            </a:r>
            <a:r>
              <a:rPr lang="en-US" altLang="ja-JP" sz="1200" dirty="0">
                <a:latin typeface="Times New Roman" panose="02020603050405020304" charset="0"/>
                <a:cs typeface="Times New Roman" panose="02020603050405020304" charset="0"/>
              </a:rPr>
              <a:t>(</a:t>
            </a:r>
            <a:r>
              <a:rPr lang="ja-JP" altLang="en-US" b="0" i="0" dirty="0">
                <a:solidFill>
                  <a:srgbClr val="0000FF"/>
                </a:solidFill>
                <a:effectLst/>
                <a:latin typeface="Noto Sans JP"/>
              </a:rPr>
              <a:t>こうとう</a:t>
            </a:r>
            <a:r>
              <a:rPr lang="en-US" altLang="ja-JP" sz="1200" dirty="0">
                <a:latin typeface="Times New Roman" panose="02020603050405020304" charset="0"/>
                <a:cs typeface="Times New Roman" panose="02020603050405020304" charset="0"/>
              </a:rPr>
              <a:t>)</a:t>
            </a:r>
            <a:r>
              <a:rPr lang="ja-JP" altLang="en-US" sz="1200" dirty="0">
                <a:latin typeface="Times New Roman" panose="02020603050405020304" charset="0"/>
                <a:cs typeface="Times New Roman" panose="02020603050405020304" charset="0"/>
              </a:rPr>
              <a:t>してい</a:t>
            </a:r>
            <a:r>
              <a:rPr lang="ja-JP" altLang="en-US" sz="1200" dirty="0"/>
              <a:t>る</a:t>
            </a:r>
            <a:r>
              <a:rPr lang="ja-JP" altLang="en-US" sz="1200" dirty="0">
                <a:latin typeface="Times New Roman" panose="02020603050405020304" charset="0"/>
                <a:cs typeface="Times New Roman" panose="02020603050405020304" charset="0"/>
              </a:rPr>
              <a:t>。</a:t>
            </a:r>
            <a:endParaRPr lang="ja-JP" altLang="en-US" sz="1200" dirty="0">
              <a:latin typeface="Times New Roman" panose="02020603050405020304" charset="0"/>
              <a:cs typeface="Times New Roman" panose="02020603050405020304" charset="0"/>
            </a:endParaRPr>
          </a:p>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pPr marL="285750" indent="-285750">
              <a:buFont typeface="Arial" panose="020B0604020202020204" pitchFamily="34" charset="0"/>
              <a:buChar char="•"/>
            </a:pPr>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pPr marL="285750" indent="-285750">
              <a:buFont typeface="Arial" panose="020B0604020202020204" pitchFamily="34" charset="0"/>
              <a:buChar char="•"/>
            </a:pPr>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pPr marL="285750" indent="-285750">
              <a:buFont typeface="Arial" panose="020B0604020202020204" pitchFamily="34" charset="0"/>
              <a:buChar char="•"/>
            </a:pPr>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pPr marL="285750" indent="-285750">
              <a:buFont typeface="Arial" panose="020B0604020202020204" pitchFamily="34" charset="0"/>
              <a:buChar char="•"/>
            </a:pPr>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5154" y="888133"/>
            <a:ext cx="4262159" cy="239774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That's all of my presentation. Thank you very much for your time and attention.</a:t>
            </a:r>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ja-JP" altLang="en-US" dirty="0"/>
              <a:t>エネルギー価格を下げるために、日本政府は再生可能エネルギーを促進</a:t>
            </a:r>
            <a:r>
              <a:rPr lang="en-US" altLang="ja-JP" dirty="0"/>
              <a:t>(</a:t>
            </a:r>
            <a:r>
              <a:rPr lang="ja-JP" altLang="en-US" b="0" i="0" dirty="0">
                <a:solidFill>
                  <a:srgbClr val="0000FF"/>
                </a:solidFill>
                <a:effectLst/>
                <a:latin typeface="Noto Sans JP"/>
              </a:rPr>
              <a:t>そくしん</a:t>
            </a:r>
            <a:r>
              <a:rPr lang="en-US" altLang="ja-JP" dirty="0"/>
              <a:t>)</a:t>
            </a:r>
            <a:r>
              <a:rPr lang="ja-JP" altLang="en-US" dirty="0"/>
              <a:t>するためのさまざまな政策を提案</a:t>
            </a:r>
            <a:r>
              <a:rPr lang="en-US" altLang="ja-JP" dirty="0"/>
              <a:t>(</a:t>
            </a:r>
            <a:r>
              <a:rPr lang="ja-JP" altLang="en-US" b="0" i="0" dirty="0">
                <a:solidFill>
                  <a:srgbClr val="0000FF"/>
                </a:solidFill>
                <a:effectLst/>
                <a:latin typeface="Noto Sans JP"/>
              </a:rPr>
              <a:t>ていあん</a:t>
            </a:r>
            <a:r>
              <a:rPr lang="en-US" altLang="ja-JP" dirty="0"/>
              <a:t>)</a:t>
            </a:r>
            <a:r>
              <a:rPr lang="ja-JP" altLang="en-US" dirty="0"/>
              <a:t>しています。</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ja-JP" altLang="en-US" sz="1200" dirty="0">
                <a:latin typeface="Times New Roman" panose="02020603050405020304" charset="0"/>
                <a:cs typeface="Times New Roman" panose="02020603050405020304" charset="0"/>
              </a:rPr>
              <a:t>最新の人工知能最適化技術を使用して、再生可能エネルギーのコストを削減</a:t>
            </a:r>
            <a:r>
              <a:rPr lang="en-US" altLang="ja-JP" sz="1200" dirty="0">
                <a:latin typeface="Times New Roman" panose="02020603050405020304" charset="0"/>
                <a:cs typeface="Times New Roman" panose="02020603050405020304" charset="0"/>
              </a:rPr>
              <a:t>(</a:t>
            </a:r>
            <a:r>
              <a:rPr lang="ja-JP" altLang="en-US" b="0" i="0" dirty="0">
                <a:solidFill>
                  <a:srgbClr val="0000FF"/>
                </a:solidFill>
                <a:effectLst/>
                <a:latin typeface="Noto Sans JP"/>
              </a:rPr>
              <a:t>さくげん</a:t>
            </a:r>
            <a:r>
              <a:rPr lang="en-US" altLang="ja-JP" sz="1200" dirty="0">
                <a:latin typeface="Times New Roman" panose="02020603050405020304" charset="0"/>
                <a:cs typeface="Times New Roman" panose="02020603050405020304" charset="0"/>
              </a:rPr>
              <a:t>)</a:t>
            </a:r>
            <a:r>
              <a:rPr lang="ja-JP" altLang="en-US" sz="1200" dirty="0">
                <a:latin typeface="Times New Roman" panose="02020603050405020304" charset="0"/>
                <a:cs typeface="Times New Roman" panose="02020603050405020304" charset="0"/>
              </a:rPr>
              <a:t>し、エネルギー収量</a:t>
            </a:r>
            <a:r>
              <a:rPr lang="zh-CN" altLang="en-US" sz="1200" dirty="0">
                <a:latin typeface="Times New Roman" panose="02020603050405020304" charset="0"/>
                <a:cs typeface="Times New Roman" panose="02020603050405020304" charset="0"/>
              </a:rPr>
              <a:t>（</a:t>
            </a:r>
            <a:r>
              <a:rPr lang="ja-JP" altLang="en-US" b="0" i="0" dirty="0">
                <a:solidFill>
                  <a:srgbClr val="0000FF"/>
                </a:solidFill>
                <a:effectLst/>
                <a:latin typeface="Noto Sans JP"/>
              </a:rPr>
              <a:t>しゅうりょう</a:t>
            </a:r>
            <a:r>
              <a:rPr lang="zh-CN" altLang="en-US" sz="1200" dirty="0">
                <a:latin typeface="Times New Roman" panose="02020603050405020304" charset="0"/>
                <a:cs typeface="Times New Roman" panose="02020603050405020304" charset="0"/>
              </a:rPr>
              <a:t>）</a:t>
            </a:r>
            <a:r>
              <a:rPr lang="ja-JP" altLang="en-US" sz="1200" dirty="0">
                <a:latin typeface="Times New Roman" panose="02020603050405020304" charset="0"/>
                <a:cs typeface="Times New Roman" panose="02020603050405020304" charset="0"/>
              </a:rPr>
              <a:t>を増やする</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985154" y="888133"/>
            <a:ext cx="4262159" cy="239774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85154" y="888133"/>
            <a:ext cx="4262159" cy="239774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First I will introduce the theoretical basis of the SIS algorithm.</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alpha val="21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GIF"/><Relationship Id="rId2" Type="http://schemas.openxmlformats.org/officeDocument/2006/relationships/hyperlink" Target="https://link.zhihu.com/?target=https://github.com/anopara/genetic-drawing" TargetMode="External"/><Relationship Id="rId1" Type="http://schemas.openxmlformats.org/officeDocument/2006/relationships/image" Target="../media/image11.GI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7.xml"/><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tags" Target="../tags/tag24.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3.jpeg"/><Relationship Id="rId1" Type="http://schemas.openxmlformats.org/officeDocument/2006/relationships/hyperlink" Target="https://business.nikkei.com/atcl/gen/19/00332/032900046/" TargetMode="Externa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tags" Target="../tags/tag25.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56.png"/><Relationship Id="rId2" Type="http://schemas.openxmlformats.org/officeDocument/2006/relationships/tags" Target="../tags/tag28.xml"/><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7.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7.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44.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1" Type="http://schemas.openxmlformats.org/officeDocument/2006/relationships/notesSlide" Target="../notesSlides/notesSlide28.xml"/><Relationship Id="rId10" Type="http://schemas.openxmlformats.org/officeDocument/2006/relationships/slideLayout" Target="../slideLayouts/slideLayout7.xml"/><Relationship Id="rId1" Type="http://schemas.openxmlformats.org/officeDocument/2006/relationships/tags" Target="../tags/tag41.xml"/></Relationships>
</file>

<file path=ppt/slides/_rels/slide45.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2" Type="http://schemas.openxmlformats.org/officeDocument/2006/relationships/notesSlide" Target="../notesSlides/notesSlide29.xml"/><Relationship Id="rId11" Type="http://schemas.openxmlformats.org/officeDocument/2006/relationships/slideLayout" Target="../slideLayouts/slideLayout7.xml"/><Relationship Id="rId10" Type="http://schemas.openxmlformats.org/officeDocument/2006/relationships/tags" Target="../tags/tag59.xml"/><Relationship Id="rId1" Type="http://schemas.openxmlformats.org/officeDocument/2006/relationships/tags" Target="../tags/tag50.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chart" Target="../charts/chart2.xml"/><Relationship Id="rId1"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image" Target="../media/image57.png"/><Relationship Id="rId3" Type="http://schemas.openxmlformats.org/officeDocument/2006/relationships/tags" Target="../tags/tag60.xml"/><Relationship Id="rId2" Type="http://schemas.openxmlformats.org/officeDocument/2006/relationships/chart" Target="../charts/chart4.xml"/><Relationship Id="rId1" Type="http://schemas.openxmlformats.org/officeDocument/2006/relationships/chart" Target="../charts/chart3.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tags" Target="../tags/tag6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4.png"/><Relationship Id="rId1" Type="http://schemas.openxmlformats.org/officeDocument/2006/relationships/hyperlink" Target="https://www.enecho.meti.go.jp/about/special/johoteikyo/energykihonkeikaku_2022.html.html" TargetMode="Externa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60.png"/><Relationship Id="rId2" Type="http://schemas.openxmlformats.org/officeDocument/2006/relationships/tags" Target="../tags/tag62.xml"/><Relationship Id="rId1" Type="http://schemas.openxmlformats.org/officeDocument/2006/relationships/image" Target="../media/image59.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tags" Target="../tags/tag6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hyperlink" Target="https://www.enecho.meti.go.jp/about/special/tokushu/saiene/saienecost.html" TargetMode="Externa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tags" Target="../tags/tag18.xml"/><Relationship Id="rId7" Type="http://schemas.openxmlformats.org/officeDocument/2006/relationships/image" Target="../media/image7.png"/><Relationship Id="rId6" Type="http://schemas.openxmlformats.org/officeDocument/2006/relationships/tags" Target="../tags/tag17.xml"/><Relationship Id="rId5" Type="http://schemas.openxmlformats.org/officeDocument/2006/relationships/image" Target="../media/image6.png"/><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1" Type="http://schemas.openxmlformats.org/officeDocument/2006/relationships/notesSlide" Target="../notesSlides/notesSlide5.xml"/><Relationship Id="rId10" Type="http://schemas.openxmlformats.org/officeDocument/2006/relationships/slideLayout" Target="../slideLayouts/slideLayout2.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9.jpeg"/><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flipV="1">
            <a:off x="1573530" y="3210560"/>
            <a:ext cx="8756650" cy="762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9722985" y="5989358"/>
            <a:ext cx="1455420" cy="306705"/>
          </a:xfrm>
          <a:prstGeom prst="rect">
            <a:avLst/>
          </a:prstGeom>
          <a:noFill/>
        </p:spPr>
        <p:txBody>
          <a:bodyPr wrap="square" rtlCol="0">
            <a:spAutoFit/>
          </a:bodyPr>
          <a:lstStyle/>
          <a:p>
            <a:r>
              <a:rPr lang="en-US" altLang="zh-CN" sz="1400" dirty="0" smtClean="0">
                <a:latin typeface="Times New Roman Regular" panose="02020703060505090304" charset="0"/>
                <a:cs typeface="Times New Roman Regular" panose="02020703060505090304" charset="0"/>
              </a:rPr>
              <a:t>2023.1.27</a:t>
            </a:r>
            <a:endParaRPr lang="en-US" altLang="zh-CN" sz="1400" dirty="0">
              <a:latin typeface="Times New Roman Regular" panose="02020703060505090304" charset="0"/>
              <a:cs typeface="Times New Roman Regular" panose="02020703060505090304" charset="0"/>
            </a:endParaRPr>
          </a:p>
        </p:txBody>
      </p:sp>
      <p:sp>
        <p:nvSpPr>
          <p:cNvPr id="4" name="文本框 3"/>
          <p:cNvSpPr txBox="1"/>
          <p:nvPr/>
        </p:nvSpPr>
        <p:spPr>
          <a:xfrm>
            <a:off x="6396959" y="3834645"/>
            <a:ext cx="5154930" cy="2306955"/>
          </a:xfrm>
          <a:prstGeom prst="rect">
            <a:avLst/>
          </a:prstGeom>
          <a:noFill/>
        </p:spPr>
        <p:txBody>
          <a:bodyPr wrap="none" rtlCol="0" anchor="t">
            <a:spAutoFit/>
          </a:bodyPr>
          <a:lstStyle/>
          <a:p>
            <a:pPr algn="l"/>
            <a:r>
              <a:rPr lang="zh-CN" altLang="en-US" dirty="0" smtClean="0">
                <a:latin typeface="Times New Roman Regular" panose="02020703060505090304" charset="0"/>
                <a:ea typeface="ＭＳ 明朝" panose="02020609040205080304" charset="-128"/>
                <a:cs typeface="Times New Roman Regular" panose="02020703060505090304" charset="0"/>
                <a:sym typeface="+mn-ea"/>
              </a:rPr>
              <a:t>所</a:t>
            </a:r>
            <a:r>
              <a:rPr lang="en-US" altLang="zh-CN" dirty="0" smtClean="0">
                <a:latin typeface="Times New Roman Regular" panose="02020703060505090304" charset="0"/>
                <a:ea typeface="ＭＳ 明朝" panose="02020609040205080304" charset="-128"/>
                <a:cs typeface="Times New Roman Regular" panose="02020703060505090304" charset="0"/>
                <a:sym typeface="+mn-ea"/>
              </a:rPr>
              <a:t>        </a:t>
            </a:r>
            <a:r>
              <a:rPr lang="zh-CN" altLang="en-US" dirty="0" smtClean="0">
                <a:latin typeface="Times New Roman Regular" panose="02020703060505090304" charset="0"/>
                <a:ea typeface="ＭＳ 明朝" panose="02020609040205080304" charset="-128"/>
                <a:cs typeface="Times New Roman Regular" panose="02020703060505090304" charset="0"/>
                <a:sym typeface="+mn-ea"/>
              </a:rPr>
              <a:t>属</a:t>
            </a:r>
            <a:r>
              <a:rPr lang="ja-JP" altLang="en-US" dirty="0" smtClean="0">
                <a:latin typeface="Times New Roman Regular" panose="02020703060505090304" charset="0"/>
                <a:ea typeface="ＭＳ 明朝" panose="02020609040205080304" charset="-128"/>
                <a:cs typeface="Times New Roman Regular" panose="02020703060505090304" charset="0"/>
                <a:sym typeface="+mn-ea"/>
              </a:rPr>
              <a:t>：</a:t>
            </a:r>
            <a:r>
              <a:rPr lang="en-US" altLang="ja-JP" dirty="0" smtClean="0">
                <a:latin typeface="Times New Roman Regular" panose="02020703060505090304" charset="0"/>
                <a:ea typeface="ＭＳ 明朝" panose="02020609040205080304" charset="-128"/>
                <a:cs typeface="Times New Roman Regular" panose="02020703060505090304" charset="0"/>
                <a:sym typeface="+mn-ea"/>
              </a:rPr>
              <a:t>   </a:t>
            </a:r>
            <a:r>
              <a:rPr lang="zh-CN" altLang="ja-JP" dirty="0" smtClean="0">
                <a:latin typeface="Times New Roman Regular" panose="02020703060505090304" charset="0"/>
                <a:ea typeface="ＭＳ 明朝" panose="02020609040205080304" charset="-128"/>
                <a:cs typeface="Times New Roman Regular" panose="02020703060505090304" charset="0"/>
                <a:sym typeface="+mn-ea"/>
              </a:rPr>
              <a:t>富山大学</a:t>
            </a:r>
            <a:r>
              <a:rPr lang="zh-CN" altLang="en-US" dirty="0" smtClean="0">
                <a:latin typeface="Times New Roman Regular" panose="02020703060505090304" charset="0"/>
                <a:ea typeface="ＭＳ 明朝" panose="02020609040205080304" charset="-128"/>
                <a:cs typeface="Times New Roman Regular" panose="02020703060505090304" charset="0"/>
                <a:sym typeface="+mn-ea"/>
              </a:rPr>
              <a:t>理工学</a:t>
            </a:r>
            <a:r>
              <a:rPr lang="zh-CN" altLang="en-US" dirty="0">
                <a:latin typeface="Times New Roman Regular" panose="02020703060505090304" charset="0"/>
                <a:ea typeface="ＭＳ 明朝" panose="02020609040205080304" charset="-128"/>
                <a:cs typeface="Times New Roman Regular" panose="02020703060505090304" charset="0"/>
                <a:sym typeface="+mn-ea"/>
              </a:rPr>
              <a:t>教育部</a:t>
            </a:r>
            <a:endParaRPr lang="zh-CN" altLang="en-US" dirty="0" smtClean="0">
              <a:latin typeface="Times New Roman Regular" panose="02020703060505090304" charset="0"/>
              <a:ea typeface="ＭＳ 明朝" panose="02020609040205080304" charset="-128"/>
              <a:cs typeface="Times New Roman Regular" panose="02020703060505090304" charset="0"/>
            </a:endParaRPr>
          </a:p>
          <a:p>
            <a:pPr algn="l"/>
            <a:endParaRPr lang="zh-CN" altLang="en-US" dirty="0" smtClean="0">
              <a:latin typeface="Times New Roman Regular" panose="02020703060505090304" charset="0"/>
              <a:ea typeface="ＭＳ 明朝" panose="02020609040205080304" charset="-128"/>
              <a:cs typeface="Times New Roman Regular" panose="02020703060505090304" charset="0"/>
            </a:endParaRPr>
          </a:p>
          <a:p>
            <a:pPr algn="l"/>
            <a:r>
              <a:rPr lang="zh-CN" altLang="en-US" dirty="0" smtClean="0">
                <a:latin typeface="Times New Roman Regular" panose="02020703060505090304" charset="0"/>
                <a:ea typeface="ＭＳ 明朝" panose="02020609040205080304" charset="-128"/>
                <a:cs typeface="Times New Roman Regular" panose="02020703060505090304" charset="0"/>
              </a:rPr>
              <a:t>専        攻</a:t>
            </a:r>
            <a:r>
              <a:rPr lang="ja-JP" altLang="en-US" dirty="0" smtClean="0">
                <a:latin typeface="Times New Roman Regular" panose="02020703060505090304" charset="0"/>
                <a:ea typeface="ＭＳ 明朝" panose="02020609040205080304" charset="-128"/>
                <a:cs typeface="Times New Roman Regular" panose="02020703060505090304" charset="0"/>
                <a:sym typeface="+mn-ea"/>
              </a:rPr>
              <a:t>： </a:t>
            </a:r>
            <a:r>
              <a:rPr lang="en-US" altLang="ja-JP" dirty="0" smtClean="0">
                <a:latin typeface="Times New Roman Regular" panose="02020703060505090304" charset="0"/>
                <a:ea typeface="ＭＳ 明朝" panose="02020609040205080304" charset="-128"/>
                <a:cs typeface="Times New Roman Regular" panose="02020703060505090304" charset="0"/>
                <a:sym typeface="+mn-ea"/>
              </a:rPr>
              <a:t>  </a:t>
            </a:r>
            <a:r>
              <a:rPr lang="zh-CN" altLang="en-US" dirty="0">
                <a:latin typeface="Times New Roman Regular" panose="02020703060505090304" charset="0"/>
                <a:ea typeface="ＭＳ 明朝" panose="02020609040205080304" charset="-128"/>
                <a:cs typeface="Times New Roman Regular" panose="02020703060505090304" charset="0"/>
              </a:rPr>
              <a:t>数理</a:t>
            </a:r>
            <a:r>
              <a:rPr lang="ja-JP" altLang="ja-JP" dirty="0">
                <a:latin typeface="Times New Roman Regular" panose="02020703060505090304" charset="0"/>
                <a:ea typeface="ＭＳ 明朝" panose="02020609040205080304" charset="-128"/>
                <a:cs typeface="Times New Roman Regular" panose="02020703060505090304" charset="0"/>
                <a:sym typeface="+mn-ea"/>
              </a:rPr>
              <a:t>・ヒューマンシステム科学専攻</a:t>
            </a:r>
            <a:endParaRPr lang="en-US" altLang="ja-JP" dirty="0" smtClean="0">
              <a:latin typeface="Times New Roman Regular" panose="02020703060505090304" charset="0"/>
              <a:ea typeface="ＭＳ 明朝" panose="02020609040205080304" charset="-128"/>
              <a:cs typeface="Times New Roman Regular" panose="02020703060505090304" charset="0"/>
            </a:endParaRPr>
          </a:p>
          <a:p>
            <a:pPr algn="l"/>
            <a:endParaRPr lang="en-US" altLang="ja-JP" dirty="0" smtClean="0">
              <a:latin typeface="Times New Roman Regular" panose="02020703060505090304" charset="0"/>
              <a:ea typeface="ＭＳ 明朝" panose="02020609040205080304" charset="-128"/>
              <a:cs typeface="Times New Roman Regular" panose="02020703060505090304" charset="0"/>
            </a:endParaRPr>
          </a:p>
          <a:p>
            <a:pPr algn="l"/>
            <a:r>
              <a:rPr lang="ja-JP" altLang="ja-JP" dirty="0" smtClean="0">
                <a:latin typeface="Times New Roman Regular" panose="02020703060505090304" charset="0"/>
                <a:ea typeface="ＭＳ 明朝" panose="02020609040205080304" charset="-128"/>
                <a:cs typeface="Times New Roman Regular" panose="02020703060505090304" charset="0"/>
              </a:rPr>
              <a:t>指導</a:t>
            </a:r>
            <a:r>
              <a:rPr lang="ja-JP" altLang="ja-JP" dirty="0">
                <a:latin typeface="Times New Roman Regular" panose="02020703060505090304" charset="0"/>
                <a:ea typeface="ＭＳ 明朝" panose="02020609040205080304" charset="-128"/>
                <a:cs typeface="Times New Roman Regular" panose="02020703060505090304" charset="0"/>
              </a:rPr>
              <a:t>教員</a:t>
            </a:r>
            <a:r>
              <a:rPr lang="ja-JP" altLang="en-US" dirty="0">
                <a:latin typeface="Times New Roman Regular" panose="02020703060505090304" charset="0"/>
                <a:ea typeface="ＭＳ 明朝" panose="02020609040205080304" charset="-128"/>
                <a:cs typeface="Times New Roman Regular" panose="02020703060505090304" charset="0"/>
                <a:sym typeface="+mn-ea"/>
              </a:rPr>
              <a:t>：  </a:t>
            </a:r>
            <a:r>
              <a:rPr lang="ja-JP" altLang="en-US" dirty="0" smtClean="0">
                <a:latin typeface="Times New Roman Regular" panose="02020703060505090304" charset="0"/>
                <a:ea typeface="ＭＳ 明朝" panose="02020609040205080304" charset="-128"/>
                <a:cs typeface="Times New Roman Regular" panose="02020703060505090304" charset="0"/>
                <a:sym typeface="+mn-ea"/>
              </a:rPr>
              <a:t> 唐 政</a:t>
            </a:r>
            <a:r>
              <a:rPr lang="ja-JP" altLang="ja-JP" dirty="0">
                <a:latin typeface="Times New Roman Regular" panose="02020703060505090304" charset="0"/>
                <a:ea typeface="ＭＳ 明朝" panose="02020609040205080304" charset="-128"/>
                <a:cs typeface="Times New Roman Regular" panose="02020703060505090304" charset="0"/>
              </a:rPr>
              <a:t>・</a:t>
            </a:r>
            <a:r>
              <a:rPr lang="ja-JP" altLang="en-US" dirty="0" smtClean="0">
                <a:latin typeface="Times New Roman Regular" panose="02020703060505090304" charset="0"/>
                <a:ea typeface="ＭＳ 明朝" panose="02020609040205080304" charset="-128"/>
                <a:cs typeface="Times New Roman Regular" panose="02020703060505090304" charset="0"/>
                <a:sym typeface="+mn-ea"/>
              </a:rPr>
              <a:t>高 尚</a:t>
            </a:r>
            <a:r>
              <a:rPr lang="ja-JP" altLang="en-US" dirty="0">
                <a:latin typeface="Times New Roman Regular" panose="02020703060505090304" charset="0"/>
                <a:ea typeface="ＭＳ 明朝" panose="02020609040205080304" charset="-128"/>
                <a:cs typeface="Times New Roman Regular" panose="02020703060505090304" charset="0"/>
                <a:sym typeface="+mn-ea"/>
              </a:rPr>
              <a:t>策</a:t>
            </a:r>
            <a:endParaRPr lang="ja-JP" altLang="en-US" dirty="0">
              <a:latin typeface="Times New Roman Regular" panose="02020703060505090304" charset="0"/>
              <a:ea typeface="ＭＳ 明朝" panose="02020609040205080304" charset="-128"/>
              <a:cs typeface="Times New Roman Regular" panose="02020703060505090304" charset="0"/>
              <a:sym typeface="+mn-ea"/>
            </a:endParaRPr>
          </a:p>
          <a:p>
            <a:pPr algn="l"/>
            <a:endParaRPr lang="en-US" altLang="ja-JP" dirty="0">
              <a:latin typeface="Times New Roman Regular" panose="02020703060505090304" charset="0"/>
              <a:ea typeface="ＭＳ 明朝" panose="02020609040205080304" charset="-128"/>
              <a:cs typeface="Times New Roman Regular" panose="02020703060505090304" charset="0"/>
              <a:sym typeface="+mn-ea"/>
            </a:endParaRPr>
          </a:p>
          <a:p>
            <a:pPr algn="l"/>
            <a:r>
              <a:rPr lang="ja-JP" altLang="en-US" dirty="0" smtClean="0">
                <a:latin typeface="Times New Roman Regular" panose="02020703060505090304" charset="0"/>
                <a:ea typeface="ＭＳ 明朝" panose="02020609040205080304" charset="-128"/>
                <a:cs typeface="Times New Roman Regular" panose="02020703060505090304" charset="0"/>
                <a:sym typeface="+mn-ea"/>
              </a:rPr>
              <a:t>発  表  者</a:t>
            </a:r>
            <a:r>
              <a:rPr lang="ja-JP" altLang="en-US" dirty="0">
                <a:latin typeface="Times New Roman Regular" panose="02020703060505090304" charset="0"/>
                <a:ea typeface="ＭＳ 明朝" panose="02020609040205080304" charset="-128"/>
                <a:cs typeface="Times New Roman Regular" panose="02020703060505090304" charset="0"/>
                <a:sym typeface="+mn-ea"/>
              </a:rPr>
              <a:t>：  </a:t>
            </a:r>
            <a:r>
              <a:rPr lang="ja-JP" altLang="en-US" dirty="0" smtClean="0">
                <a:latin typeface="Times New Roman Regular" panose="02020703060505090304" charset="0"/>
                <a:ea typeface="ＭＳ 明朝" panose="02020609040205080304" charset="-128"/>
                <a:cs typeface="Times New Roman Regular" panose="02020703060505090304" charset="0"/>
                <a:sym typeface="+mn-ea"/>
              </a:rPr>
              <a:t> 楊 海</a:t>
            </a:r>
            <a:r>
              <a:rPr lang="ja-JP" altLang="en-US" dirty="0">
                <a:latin typeface="Times New Roman Regular" panose="02020703060505090304" charset="0"/>
                <a:ea typeface="ＭＳ 明朝" panose="02020609040205080304" charset="-128"/>
                <a:cs typeface="Times New Roman Regular" panose="02020703060505090304" charset="0"/>
                <a:sym typeface="+mn-ea"/>
              </a:rPr>
              <a:t>川　（ヨウ　カイセン）</a:t>
            </a:r>
            <a:endParaRPr lang="en-US" altLang="zh-CN" dirty="0">
              <a:latin typeface="Times New Roman Regular" panose="02020703060505090304" charset="0"/>
              <a:ea typeface="ＭＳ 明朝" panose="02020609040205080304" charset="-128"/>
              <a:cs typeface="Times New Roman Regular" panose="02020703060505090304" charset="0"/>
              <a:sym typeface="+mn-ea"/>
            </a:endParaRPr>
          </a:p>
          <a:p>
            <a:pPr algn="l"/>
            <a:endParaRPr lang="en-US" altLang="zh-CN" dirty="0">
              <a:latin typeface="Times New Roman Regular" panose="02020703060505090304" charset="0"/>
              <a:ea typeface="ＭＳ 明朝" panose="02020609040205080304" charset="-128"/>
              <a:cs typeface="Times New Roman Regular" panose="02020703060505090304" charset="0"/>
              <a:sym typeface="+mn-ea"/>
            </a:endParaRPr>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7" name="矩形 22"/>
          <p:cNvSpPr/>
          <p:nvPr/>
        </p:nvSpPr>
        <p:spPr>
          <a:xfrm>
            <a:off x="617220" y="1761490"/>
            <a:ext cx="10934700" cy="583565"/>
          </a:xfrm>
          <a:prstGeom prst="rect">
            <a:avLst/>
          </a:prstGeom>
        </p:spPr>
        <p:txBody>
          <a:bodyPr wrap="square">
            <a:spAutoFit/>
          </a:bodyPr>
          <a:lstStyle/>
          <a:p>
            <a:pPr algn="ctr"/>
            <a:endParaRPr sz="3200" dirty="0">
              <a:latin typeface="Times New Roman Regular" panose="02020703060505090304" charset="0"/>
              <a:ea typeface="ＭＳ 明朝" panose="02020609040205080304" charset="-128"/>
              <a:cs typeface="Times New Roman Regular" panose="02020703060505090304" charset="0"/>
              <a:sym typeface="+mn-ea"/>
            </a:endParaRPr>
          </a:p>
        </p:txBody>
      </p:sp>
      <p:sp>
        <p:nvSpPr>
          <p:cNvPr id="3" name="文本框 2"/>
          <p:cNvSpPr txBox="1"/>
          <p:nvPr/>
        </p:nvSpPr>
        <p:spPr>
          <a:xfrm>
            <a:off x="770255" y="1226185"/>
            <a:ext cx="10781665" cy="1876425"/>
          </a:xfrm>
          <a:prstGeom prst="rect">
            <a:avLst/>
          </a:prstGeom>
          <a:noFill/>
        </p:spPr>
        <p:txBody>
          <a:bodyPr wrap="square" rtlCol="0" anchor="t">
            <a:spAutoFit/>
          </a:bodyPr>
          <a:p>
            <a:pPr algn="ctr"/>
            <a:r>
              <a:rPr lang="zh-CN" altLang="en-US" sz="2800" b="1">
                <a:latin typeface="Times New Roman" panose="02020603050405020304" charset="0"/>
                <a:ea typeface="ＭＳ 明朝" panose="02020609040205080304" charset="-128"/>
                <a:cs typeface="Times New Roman" panose="02020603050405020304" charset="0"/>
              </a:rPr>
              <a:t> Design and Application of Meta-Heuristic Algorithms for Engineering Optimization in Renewable Energy Systems</a:t>
            </a:r>
            <a:endParaRPr lang="zh-CN" altLang="en-US" sz="2800" b="1">
              <a:latin typeface="Times New Roman" panose="02020603050405020304" charset="0"/>
              <a:ea typeface="ＭＳ 明朝" panose="02020609040205080304" charset="-128"/>
              <a:cs typeface="Times New Roman" panose="02020603050405020304" charset="0"/>
            </a:endParaRPr>
          </a:p>
          <a:p>
            <a:pPr algn="ctr"/>
            <a:endParaRPr lang="zh-CN" altLang="en-US" sz="2400" b="1">
              <a:latin typeface="ＭＳ 明朝" panose="02020609040205080304" charset="-128"/>
              <a:ea typeface="ＭＳ 明朝" panose="02020609040205080304" charset="-128"/>
              <a:cs typeface="ＭＳ 明朝" panose="02020609040205080304" charset="-128"/>
            </a:endParaRPr>
          </a:p>
          <a:p>
            <a:pPr algn="ctr"/>
            <a:r>
              <a:rPr lang="zh-CN" altLang="en-US" b="1">
                <a:latin typeface="ＭＳ 明朝" panose="02020609040205080304" charset="-128"/>
                <a:ea typeface="ＭＳ 明朝" panose="02020609040205080304" charset="-128"/>
                <a:cs typeface="ＭＳ 明朝" panose="02020609040205080304" charset="-128"/>
              </a:rPr>
              <a:t>（再生可能エネルギーシステムにおけるエンジニアリング最適化のためのメタ</a:t>
            </a:r>
            <a:endParaRPr lang="zh-CN" altLang="en-US" b="1">
              <a:latin typeface="ＭＳ 明朝" panose="02020609040205080304" charset="-128"/>
              <a:ea typeface="ＭＳ 明朝" panose="02020609040205080304" charset="-128"/>
              <a:cs typeface="ＭＳ 明朝" panose="02020609040205080304" charset="-128"/>
            </a:endParaRPr>
          </a:p>
          <a:p>
            <a:pPr algn="ctr"/>
            <a:r>
              <a:rPr lang="zh-CN" altLang="en-US" b="1">
                <a:latin typeface="ＭＳ 明朝" panose="02020609040205080304" charset="-128"/>
                <a:ea typeface="ＭＳ 明朝" panose="02020609040205080304" charset="-128"/>
                <a:cs typeface="ＭＳ 明朝" panose="02020609040205080304" charset="-128"/>
              </a:rPr>
              <a:t>ヒューリスティックアルゴリズムの設計と適用）</a:t>
            </a:r>
            <a:endParaRPr lang="zh-CN" altLang="en-US" b="1">
              <a:latin typeface="ＭＳ 明朝" panose="02020609040205080304" charset="-128"/>
              <a:ea typeface="ＭＳ 明朝" panose="02020609040205080304" charset="-128"/>
              <a:cs typeface="ＭＳ 明朝" panose="02020609040205080304" charset="-128"/>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7D9BB5D0-35E4-459D-AEF3-FE4D7C45CC19}"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4936490" y="1529715"/>
            <a:ext cx="6417310" cy="4319270"/>
          </a:xfrm>
          <a:prstGeom prst="rect">
            <a:avLst/>
          </a:prstGeom>
        </p:spPr>
      </p:pic>
      <p:cxnSp>
        <p:nvCxnSpPr>
          <p:cNvPr id="15"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7" name="矩形 63"/>
          <p:cNvSpPr/>
          <p:nvPr/>
        </p:nvSpPr>
        <p:spPr>
          <a:xfrm>
            <a:off x="1350462" y="285381"/>
            <a:ext cx="6504940" cy="460375"/>
          </a:xfrm>
          <a:prstGeom prst="rect">
            <a:avLst/>
          </a:prstGeom>
        </p:spPr>
        <p:txBody>
          <a:bodyPr wrap="square">
            <a:spAutoFit/>
          </a:bodyPr>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lang="zh-CN" altLang="en-US" sz="2400">
                <a:latin typeface="Times New Roman" panose="02020603050405020304" charset="0"/>
                <a:cs typeface="Times New Roman" panose="02020603050405020304" charset="0"/>
                <a:sym typeface="+mn-ea"/>
              </a:rPr>
              <a:t>Meta-heuristic algorithms</a:t>
            </a:r>
            <a:endParaRPr kumimoji="1" lang="ja-JP" altLang="en-US" sz="2400" dirty="0"/>
          </a:p>
        </p:txBody>
      </p:sp>
      <p:sp>
        <p:nvSpPr>
          <p:cNvPr id="7" name="文本框 6"/>
          <p:cNvSpPr txBox="1"/>
          <p:nvPr/>
        </p:nvSpPr>
        <p:spPr>
          <a:xfrm>
            <a:off x="1023620" y="2368550"/>
            <a:ext cx="3816985" cy="3480435"/>
          </a:xfrm>
          <a:prstGeom prst="rect">
            <a:avLst/>
          </a:prstGeom>
          <a:noFill/>
        </p:spPr>
        <p:txBody>
          <a:bodyPr wrap="square" rtlCol="0" anchor="t">
            <a:noAutofit/>
          </a:bodyPr>
          <a:p>
            <a:r>
              <a:rPr lang="en-US" altLang="zh-CN" sz="2400">
                <a:latin typeface="Times New Roman" panose="02020603050405020304" charset="0"/>
                <a:cs typeface="Times New Roman" panose="02020603050405020304" charset="0"/>
              </a:rPr>
              <a:t>A meta-heuristic algorithm</a:t>
            </a:r>
            <a:r>
              <a:rPr lang="zh-CN" altLang="en-US" sz="2400">
                <a:latin typeface="Times New Roman" panose="02020603050405020304" charset="0"/>
                <a:cs typeface="Times New Roman" panose="02020603050405020304" charset="0"/>
              </a:rPr>
              <a:t> typically contains an initialization operation, a search operation, an evaluation operation, and a selection operation. </a:t>
            </a:r>
            <a:endParaRPr lang="zh-CN" altLang="en-US" sz="2400">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a:blip r:embed="rId1"/>
          <a:stretch>
            <a:fillRect/>
          </a:stretch>
        </p:blipFill>
        <p:spPr>
          <a:xfrm>
            <a:off x="7053943" y="918435"/>
            <a:ext cx="4078436" cy="5437915"/>
          </a:xfrm>
        </p:spPr>
      </p:pic>
      <p:sp>
        <p:nvSpPr>
          <p:cNvPr id="4" name="スライド番号プレースホルダー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11" name="正方形/長方形 10"/>
          <p:cNvSpPr/>
          <p:nvPr/>
        </p:nvSpPr>
        <p:spPr>
          <a:xfrm>
            <a:off x="894835" y="6397222"/>
            <a:ext cx="3128525" cy="307777"/>
          </a:xfrm>
          <a:prstGeom prst="rect">
            <a:avLst/>
          </a:prstGeom>
        </p:spPr>
        <p:txBody>
          <a:bodyPr wrap="square">
            <a:spAutoFit/>
          </a:bodyPr>
          <a:lstStyle/>
          <a:p>
            <a:r>
              <a:rPr lang="en-US" altLang="ja-JP" sz="1400" dirty="0" smtClean="0">
                <a:solidFill>
                  <a:srgbClr val="121212"/>
                </a:solidFill>
                <a:latin typeface="Times New Roman" panose="02020603050405020304" charset="0"/>
                <a:ea typeface="KaiTi" panose="02010609060101010101" charset="-122"/>
                <a:cs typeface="Times New Roman" panose="02020603050405020304" charset="0"/>
              </a:rPr>
              <a:t>4.GitHub</a:t>
            </a:r>
            <a:r>
              <a:rPr lang="ja-JP" altLang="en-US" sz="1400" dirty="0">
                <a:solidFill>
                  <a:srgbClr val="121212"/>
                </a:solidFill>
                <a:latin typeface="Times New Roman" panose="02020603050405020304" charset="0"/>
                <a:ea typeface="KaiTi" panose="02010609060101010101" charset="-122"/>
                <a:cs typeface="Times New Roman" panose="02020603050405020304" charset="0"/>
              </a:rPr>
              <a:t>：</a:t>
            </a:r>
            <a:r>
              <a:rPr lang="en-US" altLang="ja-JP" sz="1400" dirty="0" err="1">
                <a:latin typeface="Times New Roman" panose="02020603050405020304" charset="0"/>
                <a:ea typeface="KaiTi" panose="02010609060101010101" charset="-122"/>
                <a:cs typeface="Times New Roman" panose="02020603050405020304" charset="0"/>
                <a:hlinkClick r:id="rId2"/>
              </a:rPr>
              <a:t>anopara</a:t>
            </a:r>
            <a:r>
              <a:rPr lang="en-US" altLang="ja-JP" sz="1400" dirty="0">
                <a:latin typeface="Times New Roman" panose="02020603050405020304" charset="0"/>
                <a:ea typeface="KaiTi" panose="02010609060101010101" charset="-122"/>
                <a:cs typeface="Times New Roman" panose="02020603050405020304" charset="0"/>
                <a:hlinkClick r:id="rId2"/>
              </a:rPr>
              <a:t>/genetic-drawing</a:t>
            </a:r>
            <a:endParaRPr lang="ja-JP" altLang="en-US" sz="1400" dirty="0">
              <a:latin typeface="Times New Roman" panose="02020603050405020304" charset="0"/>
              <a:ea typeface="KaiTi" panose="02010609060101010101" charset="-122"/>
              <a:cs typeface="Times New Roman" panose="02020603050405020304" charset="0"/>
            </a:endParaRPr>
          </a:p>
        </p:txBody>
      </p:sp>
      <p:pic>
        <p:nvPicPr>
          <p:cNvPr id="4102" name="Picture 6" descr="https://s27.aconvert.com/convert/p3r68-cdx67/19efv-ua2rq.gif"/>
          <p:cNvPicPr>
            <a:picLocks noChangeAspect="1" noChangeArrowheads="1" noCrop="1"/>
          </p:cNvPicPr>
          <p:nvPr/>
        </p:nvPicPr>
        <p:blipFill>
          <a:blip r:embed="rId3"/>
          <a:srcRect/>
          <a:stretch>
            <a:fillRect/>
          </a:stretch>
        </p:blipFill>
        <p:spPr bwMode="auto">
          <a:xfrm>
            <a:off x="1020439" y="2591097"/>
            <a:ext cx="5075561" cy="3765253"/>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1020439" y="1237340"/>
            <a:ext cx="5314376" cy="923330"/>
          </a:xfrm>
          <a:prstGeom prst="rect">
            <a:avLst/>
          </a:prstGeom>
        </p:spPr>
        <p:txBody>
          <a:bodyPr wrap="square">
            <a:spAutoFit/>
          </a:bodyPr>
          <a:lstStyle/>
          <a:p>
            <a:r>
              <a:rPr lang="en-US" altLang="ja-JP" dirty="0">
                <a:latin typeface="Times New Roman" panose="02020603050405020304" charset="0"/>
                <a:ea typeface="KaiTi" panose="02010609060101010101" charset="-122"/>
                <a:cs typeface="Times New Roman" panose="02020603050405020304" charset="0"/>
              </a:rPr>
              <a:t>Anastasia </a:t>
            </a:r>
            <a:r>
              <a:rPr lang="en-US" altLang="ja-JP" dirty="0" err="1">
                <a:latin typeface="Times New Roman" panose="02020603050405020304" charset="0"/>
                <a:ea typeface="KaiTi" panose="02010609060101010101" charset="-122"/>
                <a:cs typeface="Times New Roman" panose="02020603050405020304" charset="0"/>
              </a:rPr>
              <a:t>Opara</a:t>
            </a:r>
            <a:r>
              <a:rPr lang="en-US" altLang="ja-JP" dirty="0">
                <a:latin typeface="Times New Roman" panose="02020603050405020304" charset="0"/>
                <a:ea typeface="KaiTi" panose="02010609060101010101" charset="-122"/>
                <a:cs typeface="Times New Roman" panose="02020603050405020304" charset="0"/>
              </a:rPr>
              <a:t> opened a project on GitHub: genetic drawing </a:t>
            </a:r>
            <a:r>
              <a:rPr lang="en-US" altLang="ja-JP" dirty="0" smtClean="0">
                <a:latin typeface="Times New Roman" panose="02020603050405020304" charset="0"/>
                <a:ea typeface="KaiTi" panose="02010609060101010101" charset="-122"/>
                <a:cs typeface="Times New Roman" panose="02020603050405020304" charset="0"/>
              </a:rPr>
              <a:t>[4]. </a:t>
            </a:r>
            <a:r>
              <a:rPr lang="en-US" altLang="ja-JP" dirty="0">
                <a:latin typeface="Times New Roman" panose="02020603050405020304" charset="0"/>
                <a:ea typeface="KaiTi" panose="02010609060101010101" charset="-122"/>
                <a:cs typeface="Times New Roman" panose="02020603050405020304" charset="0"/>
              </a:rPr>
              <a:t>Its main purpose is to complete the painting work with the help of a genetic algorithm.</a:t>
            </a:r>
            <a:endParaRPr lang="ja-JP" altLang="en-US" dirty="0">
              <a:latin typeface="Times New Roman" panose="02020603050405020304" charset="0"/>
              <a:ea typeface="KaiTi" panose="02010609060101010101" charset="-122"/>
              <a:cs typeface="Times New Roman" panose="02020603050405020304" charset="0"/>
            </a:endParaRPr>
          </a:p>
        </p:txBody>
      </p:sp>
      <p:cxnSp>
        <p:nvCxnSpPr>
          <p:cNvPr id="19"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21" name="矩形 63"/>
          <p:cNvSpPr/>
          <p:nvPr/>
        </p:nvSpPr>
        <p:spPr>
          <a:xfrm>
            <a:off x="1413509" y="229870"/>
            <a:ext cx="8453301" cy="461665"/>
          </a:xfrm>
          <a:prstGeom prst="rect">
            <a:avLst/>
          </a:prstGeom>
        </p:spPr>
        <p:txBody>
          <a:bodyPr wrap="square">
            <a:spAutoFit/>
          </a:bodyPr>
          <a:lstStyle/>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 – Several interesting applications of MHAs</a:t>
            </a:r>
            <a:endParaRPr kumimoji="1" lang="ja-JP" altLang="en-US"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434752" y="1581665"/>
            <a:ext cx="2059876" cy="2393091"/>
          </a:xfrm>
        </p:spPr>
      </p:pic>
      <p:sp>
        <p:nvSpPr>
          <p:cNvPr id="4" name="スライド番号プレースホルダー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6" name="図 5"/>
          <p:cNvPicPr>
            <a:picLocks noChangeAspect="1"/>
          </p:cNvPicPr>
          <p:nvPr/>
        </p:nvPicPr>
        <p:blipFill>
          <a:blip r:embed="rId2"/>
          <a:stretch>
            <a:fillRect/>
          </a:stretch>
        </p:blipFill>
        <p:spPr>
          <a:xfrm>
            <a:off x="838199" y="1592954"/>
            <a:ext cx="3596553" cy="2393091"/>
          </a:xfrm>
          <a:prstGeom prst="rect">
            <a:avLst/>
          </a:prstGeom>
        </p:spPr>
      </p:pic>
      <p:pic>
        <p:nvPicPr>
          <p:cNvPr id="5122"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934" y="3974756"/>
            <a:ext cx="6682066" cy="2479355"/>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799776" y="4762057"/>
            <a:ext cx="4338874" cy="923330"/>
          </a:xfrm>
          <a:prstGeom prst="rect">
            <a:avLst/>
          </a:prstGeom>
        </p:spPr>
        <p:txBody>
          <a:bodyPr wrap="square">
            <a:spAutoFit/>
          </a:bodyPr>
          <a:lstStyle/>
          <a:p>
            <a:r>
              <a:rPr lang="en-US" altLang="zh-CN" dirty="0">
                <a:solidFill>
                  <a:srgbClr val="121212"/>
                </a:solidFill>
                <a:latin typeface="Times New Roman" panose="02020603050405020304" charset="0"/>
                <a:ea typeface="KaiTi" panose="02010609060101010101" charset="-122"/>
                <a:cs typeface="Times New Roman" panose="02020603050405020304" charset="0"/>
              </a:rPr>
              <a:t>The unique </a:t>
            </a:r>
            <a:r>
              <a:rPr lang="en-US" altLang="zh-CN" dirty="0" smtClean="0">
                <a:solidFill>
                  <a:srgbClr val="121212"/>
                </a:solidFill>
                <a:latin typeface="Times New Roman" panose="02020603050405020304" charset="0"/>
                <a:ea typeface="KaiTi" panose="02010609060101010101" charset="-122"/>
                <a:cs typeface="Times New Roman" panose="02020603050405020304" charset="0"/>
              </a:rPr>
              <a:t>aerodynamic nose </a:t>
            </a:r>
            <a:r>
              <a:rPr lang="en-US" altLang="zh-CN" dirty="0">
                <a:solidFill>
                  <a:srgbClr val="121212"/>
                </a:solidFill>
                <a:latin typeface="Times New Roman" panose="02020603050405020304" charset="0"/>
                <a:ea typeface="KaiTi" panose="02010609060101010101" charset="-122"/>
                <a:cs typeface="Times New Roman" panose="02020603050405020304" charset="0"/>
              </a:rPr>
              <a:t>of </a:t>
            </a:r>
            <a:r>
              <a:rPr lang="en-US" altLang="zh-CN" dirty="0" err="1">
                <a:solidFill>
                  <a:srgbClr val="121212"/>
                </a:solidFill>
                <a:latin typeface="Times New Roman" panose="02020603050405020304" charset="0"/>
                <a:ea typeface="KaiTi" panose="02010609060101010101" charset="-122"/>
                <a:cs typeface="Times New Roman" panose="02020603050405020304" charset="0"/>
              </a:rPr>
              <a:t>Shinkansen</a:t>
            </a:r>
            <a:r>
              <a:rPr lang="en-US" altLang="zh-CN" dirty="0">
                <a:solidFill>
                  <a:srgbClr val="121212"/>
                </a:solidFill>
                <a:latin typeface="Times New Roman" panose="02020603050405020304" charset="0"/>
                <a:ea typeface="KaiTi" panose="02010609060101010101" charset="-122"/>
                <a:cs typeface="Times New Roman" panose="02020603050405020304" charset="0"/>
              </a:rPr>
              <a:t> N700 series </a:t>
            </a:r>
            <a:r>
              <a:rPr lang="en-US" altLang="zh-CN" dirty="0" smtClean="0">
                <a:solidFill>
                  <a:srgbClr val="121212"/>
                </a:solidFill>
                <a:latin typeface="Times New Roman" panose="02020603050405020304" charset="0"/>
                <a:ea typeface="KaiTi" panose="02010609060101010101" charset="-122"/>
                <a:cs typeface="Times New Roman" panose="02020603050405020304" charset="0"/>
              </a:rPr>
              <a:t>models </a:t>
            </a:r>
            <a:r>
              <a:rPr lang="en-US" altLang="zh-CN" dirty="0">
                <a:solidFill>
                  <a:srgbClr val="121212"/>
                </a:solidFill>
                <a:latin typeface="Times New Roman" panose="02020603050405020304" charset="0"/>
                <a:ea typeface="KaiTi" panose="02010609060101010101" charset="-122"/>
                <a:cs typeface="Times New Roman" panose="02020603050405020304" charset="0"/>
              </a:rPr>
              <a:t>in Japan is the result calculated by genetic algorithm. </a:t>
            </a:r>
            <a:r>
              <a:rPr lang="en-US" altLang="zh-CN" dirty="0" smtClean="0">
                <a:solidFill>
                  <a:srgbClr val="121212"/>
                </a:solidFill>
                <a:latin typeface="Times New Roman" panose="02020603050405020304" charset="0"/>
                <a:ea typeface="KaiTi" panose="02010609060101010101" charset="-122"/>
                <a:cs typeface="Times New Roman" panose="02020603050405020304" charset="0"/>
              </a:rPr>
              <a:t>[5]</a:t>
            </a:r>
            <a:endParaRPr lang="ja-JP" altLang="en-US" dirty="0">
              <a:solidFill>
                <a:srgbClr val="121212"/>
              </a:solidFill>
              <a:latin typeface="Times New Roman" panose="02020603050405020304" charset="0"/>
              <a:ea typeface="KaiTi" panose="02010609060101010101" charset="-122"/>
              <a:cs typeface="Times New Roman" panose="02020603050405020304" charset="0"/>
            </a:endParaRPr>
          </a:p>
        </p:txBody>
      </p:sp>
      <p:sp>
        <p:nvSpPr>
          <p:cNvPr id="10" name="正方形/長方形 9"/>
          <p:cNvSpPr/>
          <p:nvPr/>
        </p:nvSpPr>
        <p:spPr>
          <a:xfrm>
            <a:off x="6962230" y="2080503"/>
            <a:ext cx="4598126" cy="923330"/>
          </a:xfrm>
          <a:prstGeom prst="rect">
            <a:avLst/>
          </a:prstGeom>
        </p:spPr>
        <p:txBody>
          <a:bodyPr wrap="square">
            <a:spAutoFit/>
          </a:bodyPr>
          <a:lstStyle/>
          <a:p>
            <a:r>
              <a:rPr lang="en-US" altLang="zh-CN" dirty="0">
                <a:solidFill>
                  <a:srgbClr val="121212"/>
                </a:solidFill>
                <a:latin typeface="Times New Roman" panose="02020603050405020304" charset="0"/>
                <a:ea typeface="KaiTi" panose="02010609060101010101" charset="-122"/>
                <a:cs typeface="Times New Roman" panose="02020603050405020304" charset="0"/>
              </a:rPr>
              <a:t>The steel structure of the Beijing Bird's Nest gymnasium is iterated by a genetic algorithm, which is very stable. </a:t>
            </a:r>
            <a:r>
              <a:rPr lang="en-US" altLang="zh-CN" dirty="0" smtClean="0">
                <a:solidFill>
                  <a:srgbClr val="121212"/>
                </a:solidFill>
                <a:latin typeface="Times New Roman" panose="02020603050405020304" charset="0"/>
                <a:ea typeface="KaiTi" panose="02010609060101010101" charset="-122"/>
                <a:cs typeface="Times New Roman" panose="02020603050405020304" charset="0"/>
              </a:rPr>
              <a:t>[5]</a:t>
            </a:r>
            <a:endParaRPr lang="zh-CN" altLang="en-US" b="0" i="0" dirty="0">
              <a:solidFill>
                <a:srgbClr val="121212"/>
              </a:solidFill>
              <a:effectLst/>
              <a:latin typeface="Times New Roman" panose="02020603050405020304" charset="0"/>
              <a:ea typeface="KaiTi" panose="02010609060101010101" charset="-122"/>
              <a:cs typeface="Times New Roman" panose="02020603050405020304" charset="0"/>
            </a:endParaRPr>
          </a:p>
        </p:txBody>
      </p:sp>
      <p:sp>
        <p:nvSpPr>
          <p:cNvPr id="12" name="正方形/長方形 11"/>
          <p:cNvSpPr/>
          <p:nvPr/>
        </p:nvSpPr>
        <p:spPr>
          <a:xfrm>
            <a:off x="708748" y="6413698"/>
            <a:ext cx="10934611" cy="307777"/>
          </a:xfrm>
          <a:prstGeom prst="rect">
            <a:avLst/>
          </a:prstGeom>
        </p:spPr>
        <p:txBody>
          <a:bodyPr wrap="square">
            <a:spAutoFit/>
          </a:bodyPr>
          <a:lstStyle/>
          <a:p>
            <a:r>
              <a:rPr lang="en-US" altLang="zh-CN" sz="1400" dirty="0" smtClean="0">
                <a:solidFill>
                  <a:srgbClr val="121212"/>
                </a:solidFill>
                <a:latin typeface="Times New Roman" panose="02020603050405020304" charset="0"/>
                <a:ea typeface="KaiTi" panose="02010609060101010101" charset="-122"/>
                <a:cs typeface="Times New Roman" panose="02020603050405020304" charset="0"/>
              </a:rPr>
              <a:t>5.</a:t>
            </a:r>
            <a:r>
              <a:rPr lang="zh-CN" altLang="en-US" sz="1400" dirty="0" smtClean="0">
                <a:solidFill>
                  <a:srgbClr val="121212"/>
                </a:solidFill>
                <a:latin typeface="Times New Roman" panose="02020603050405020304" charset="0"/>
                <a:ea typeface="KaiTi" panose="02010609060101010101" charset="-122"/>
                <a:cs typeface="Times New Roman" panose="02020603050405020304" charset="0"/>
              </a:rPr>
              <a:t> </a:t>
            </a:r>
            <a:r>
              <a:rPr lang="en-US" altLang="zh-CN" sz="1400" dirty="0" smtClean="0">
                <a:solidFill>
                  <a:srgbClr val="121212"/>
                </a:solidFill>
                <a:latin typeface="Times New Roman" panose="02020603050405020304" charset="0"/>
                <a:ea typeface="KaiTi" panose="02010609060101010101" charset="-122"/>
                <a:cs typeface="Times New Roman" panose="02020603050405020304" charset="0"/>
              </a:rPr>
              <a:t>https</a:t>
            </a:r>
            <a:r>
              <a:rPr lang="en-US" altLang="zh-CN" sz="1400" dirty="0">
                <a:solidFill>
                  <a:srgbClr val="121212"/>
                </a:solidFill>
                <a:latin typeface="Times New Roman" panose="02020603050405020304" charset="0"/>
                <a:ea typeface="KaiTi" panose="02010609060101010101" charset="-122"/>
                <a:cs typeface="Times New Roman" panose="02020603050405020304" charset="0"/>
              </a:rPr>
              <a:t>://www.zhihu.com/question/26934313/answer/36716706</a:t>
            </a:r>
            <a:endParaRPr lang="ja-JP" altLang="en-US" sz="1400" dirty="0">
              <a:latin typeface="Times New Roman" panose="02020603050405020304" charset="0"/>
              <a:ea typeface="KaiTi" panose="02010609060101010101" charset="-122"/>
              <a:cs typeface="Times New Roman" panose="02020603050405020304" charset="0"/>
            </a:endParaRPr>
          </a:p>
        </p:txBody>
      </p:sp>
      <p:cxnSp>
        <p:nvCxnSpPr>
          <p:cNvPr id="14"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7" name="矩形 63"/>
          <p:cNvSpPr/>
          <p:nvPr/>
        </p:nvSpPr>
        <p:spPr>
          <a:xfrm>
            <a:off x="1413509" y="229870"/>
            <a:ext cx="8453301" cy="461665"/>
          </a:xfrm>
          <a:prstGeom prst="rect">
            <a:avLst/>
          </a:prstGeom>
        </p:spPr>
        <p:txBody>
          <a:bodyPr wrap="square">
            <a:spAutoFit/>
          </a:bodyPr>
          <a:lstStyle/>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 – Several interesting applications of MHAs</a:t>
            </a:r>
            <a:endParaRPr kumimoji="1" lang="ja-JP" altLang="en-US"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3074" name="Picture 2" descr="https://pic1.zhimg.com/v2-5b33709b9aa262afe2f064232b98675c_b.webp"/>
          <p:cNvPicPr>
            <a:picLocks noChangeAspect="1" noChangeArrowheads="1" noCrop="1"/>
          </p:cNvPicPr>
          <p:nvPr/>
        </p:nvPicPr>
        <p:blipFill>
          <a:blip r:embed="rId1"/>
          <a:srcRect/>
          <a:stretch>
            <a:fillRect/>
          </a:stretch>
        </p:blipFill>
        <p:spPr bwMode="auto">
          <a:xfrm>
            <a:off x="6638315" y="1373674"/>
            <a:ext cx="5056509" cy="2117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ic4.zhimg.com/80/v2-5161bda633d1b756f0f7e98e7240fb1f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964" y="3619231"/>
            <a:ext cx="4895951" cy="25431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pic3.zhimg.com/v2-a300c979a68734bf5146a4402e16398a_b.webp"/>
          <p:cNvPicPr>
            <a:picLocks noGrp="1" noChangeAspect="1" noChangeArrowheads="1" noCrop="1"/>
          </p:cNvPicPr>
          <p:nvPr>
            <p:ph idx="1"/>
          </p:nvPr>
        </p:nvPicPr>
        <p:blipFill>
          <a:blip r:embed="rId3"/>
          <a:srcRect/>
          <a:stretch>
            <a:fillRect/>
          </a:stretch>
        </p:blipFill>
        <p:spPr bwMode="auto">
          <a:xfrm>
            <a:off x="6655398" y="4059581"/>
            <a:ext cx="5039426" cy="2108976"/>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027611" y="1395446"/>
            <a:ext cx="5207726" cy="1753235"/>
          </a:xfrm>
          <a:prstGeom prst="rect">
            <a:avLst/>
          </a:prstGeom>
        </p:spPr>
        <p:txBody>
          <a:bodyPr wrap="square">
            <a:spAutoFit/>
          </a:bodyPr>
          <a:lstStyle/>
          <a:p>
            <a:r>
              <a:rPr lang="en-US" altLang="zh-CN">
                <a:solidFill>
                  <a:srgbClr val="121212"/>
                </a:solidFill>
                <a:latin typeface="Times New Roman" panose="02020603050405020304" charset="0"/>
                <a:ea typeface="KaiTi" panose="02010609060101010101" charset="-122"/>
                <a:cs typeface="Times New Roman" panose="02020603050405020304" charset="0"/>
              </a:rPr>
              <a:t>Recently, researchers at the University of Vermont have developed a biological robot called Xenobot using an evolutionary algorithm. It is composed of biological cells that can be programmed, modified, and moved freely. Even if it is cut, it can heal automatically. </a:t>
            </a:r>
            <a:r>
              <a:rPr lang="en-US" altLang="zh-CN" dirty="0" smtClean="0">
                <a:solidFill>
                  <a:srgbClr val="121212"/>
                </a:solidFill>
                <a:latin typeface="Times New Roman" panose="02020603050405020304" charset="0"/>
                <a:ea typeface="KaiTi" panose="02010609060101010101" charset="-122"/>
                <a:cs typeface="Times New Roman" panose="02020603050405020304" charset="0"/>
              </a:rPr>
              <a:t>[6]</a:t>
            </a:r>
            <a:endParaRPr lang="ja-JP" altLang="en-US" dirty="0">
              <a:latin typeface="Times New Roman" panose="02020603050405020304" charset="0"/>
              <a:ea typeface="KaiTi" panose="02010609060101010101" charset="-122"/>
              <a:cs typeface="Times New Roman" panose="02020603050405020304" charset="0"/>
            </a:endParaRPr>
          </a:p>
        </p:txBody>
      </p:sp>
      <p:sp>
        <p:nvSpPr>
          <p:cNvPr id="7" name="正方形/長方形 6"/>
          <p:cNvSpPr/>
          <p:nvPr/>
        </p:nvSpPr>
        <p:spPr>
          <a:xfrm>
            <a:off x="753291" y="6334780"/>
            <a:ext cx="9255034" cy="523220"/>
          </a:xfrm>
          <a:prstGeom prst="rect">
            <a:avLst/>
          </a:prstGeom>
        </p:spPr>
        <p:txBody>
          <a:bodyPr wrap="square">
            <a:spAutoFit/>
          </a:bodyPr>
          <a:lstStyle/>
          <a:p>
            <a:r>
              <a:rPr lang="en-US" altLang="ja-JP" sz="1400" dirty="0" smtClean="0">
                <a:solidFill>
                  <a:srgbClr val="222222"/>
                </a:solidFill>
                <a:latin typeface="Times New Roman" panose="02020603050405020304" charset="0"/>
                <a:cs typeface="Times New Roman" panose="02020603050405020304" charset="0"/>
              </a:rPr>
              <a:t>6. </a:t>
            </a:r>
            <a:r>
              <a:rPr lang="en-US" altLang="ja-JP" sz="1400" dirty="0" err="1" smtClean="0">
                <a:solidFill>
                  <a:srgbClr val="222222"/>
                </a:solidFill>
                <a:latin typeface="Times New Roman" panose="02020603050405020304" charset="0"/>
                <a:cs typeface="Times New Roman" panose="02020603050405020304" charset="0"/>
              </a:rPr>
              <a:t>Kriegman</a:t>
            </a:r>
            <a:r>
              <a:rPr lang="en-US" altLang="ja-JP" sz="1400" dirty="0">
                <a:solidFill>
                  <a:srgbClr val="222222"/>
                </a:solidFill>
                <a:latin typeface="Times New Roman" panose="02020603050405020304" charset="0"/>
                <a:cs typeface="Times New Roman" panose="02020603050405020304" charset="0"/>
              </a:rPr>
              <a:t>, S., </a:t>
            </a:r>
            <a:r>
              <a:rPr lang="en-US" altLang="ja-JP" sz="1400" dirty="0" err="1">
                <a:solidFill>
                  <a:srgbClr val="222222"/>
                </a:solidFill>
                <a:latin typeface="Times New Roman" panose="02020603050405020304" charset="0"/>
                <a:cs typeface="Times New Roman" panose="02020603050405020304" charset="0"/>
              </a:rPr>
              <a:t>Blackiston</a:t>
            </a:r>
            <a:r>
              <a:rPr lang="en-US" altLang="ja-JP" sz="1400" dirty="0">
                <a:solidFill>
                  <a:srgbClr val="222222"/>
                </a:solidFill>
                <a:latin typeface="Times New Roman" panose="02020603050405020304" charset="0"/>
                <a:cs typeface="Times New Roman" panose="02020603050405020304" charset="0"/>
              </a:rPr>
              <a:t>, D., Levin, M., &amp; </a:t>
            </a:r>
            <a:r>
              <a:rPr lang="en-US" altLang="ja-JP" sz="1400" dirty="0" err="1">
                <a:solidFill>
                  <a:srgbClr val="222222"/>
                </a:solidFill>
                <a:latin typeface="Times New Roman" panose="02020603050405020304" charset="0"/>
                <a:cs typeface="Times New Roman" panose="02020603050405020304" charset="0"/>
              </a:rPr>
              <a:t>Bongard</a:t>
            </a:r>
            <a:r>
              <a:rPr lang="en-US" altLang="ja-JP" sz="1400" dirty="0">
                <a:solidFill>
                  <a:srgbClr val="222222"/>
                </a:solidFill>
                <a:latin typeface="Times New Roman" panose="02020603050405020304" charset="0"/>
                <a:cs typeface="Times New Roman" panose="02020603050405020304" charset="0"/>
              </a:rPr>
              <a:t>, J. (2020). A scalable pipeline for designing reconfigurable organisms. </a:t>
            </a:r>
            <a:r>
              <a:rPr lang="en-US" altLang="ja-JP" sz="1400" i="1" dirty="0">
                <a:solidFill>
                  <a:srgbClr val="222222"/>
                </a:solidFill>
                <a:latin typeface="Times New Roman" panose="02020603050405020304" charset="0"/>
                <a:cs typeface="Times New Roman" panose="02020603050405020304" charset="0"/>
              </a:rPr>
              <a:t>Proceedings of the National Academy of Sciences</a:t>
            </a:r>
            <a:r>
              <a:rPr lang="en-US" altLang="ja-JP" sz="1400" dirty="0">
                <a:solidFill>
                  <a:srgbClr val="222222"/>
                </a:solidFill>
                <a:latin typeface="Times New Roman" panose="02020603050405020304" charset="0"/>
                <a:cs typeface="Times New Roman" panose="02020603050405020304" charset="0"/>
              </a:rPr>
              <a:t>, </a:t>
            </a:r>
            <a:r>
              <a:rPr lang="en-US" altLang="ja-JP" sz="1400" i="1" dirty="0">
                <a:solidFill>
                  <a:srgbClr val="222222"/>
                </a:solidFill>
                <a:latin typeface="Times New Roman" panose="02020603050405020304" charset="0"/>
                <a:cs typeface="Times New Roman" panose="02020603050405020304" charset="0"/>
              </a:rPr>
              <a:t>117</a:t>
            </a:r>
            <a:r>
              <a:rPr lang="en-US" altLang="ja-JP" sz="1400" dirty="0">
                <a:solidFill>
                  <a:srgbClr val="222222"/>
                </a:solidFill>
                <a:latin typeface="Times New Roman" panose="02020603050405020304" charset="0"/>
                <a:cs typeface="Times New Roman" panose="02020603050405020304" charset="0"/>
              </a:rPr>
              <a:t>(4), 1853-1859.</a:t>
            </a:r>
            <a:endParaRPr lang="ja-JP" altLang="en-US" sz="1400" dirty="0">
              <a:latin typeface="Times New Roman" panose="02020603050405020304" charset="0"/>
              <a:cs typeface="Times New Roman" panose="02020603050405020304" charset="0"/>
            </a:endParaRPr>
          </a:p>
        </p:txBody>
      </p:sp>
      <p:cxnSp>
        <p:nvCxnSpPr>
          <p:cNvPr id="13"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6" name="矩形 63"/>
          <p:cNvSpPr/>
          <p:nvPr/>
        </p:nvSpPr>
        <p:spPr>
          <a:xfrm>
            <a:off x="1413509" y="229870"/>
            <a:ext cx="8453301" cy="461665"/>
          </a:xfrm>
          <a:prstGeom prst="rect">
            <a:avLst/>
          </a:prstGeom>
        </p:spPr>
        <p:txBody>
          <a:bodyPr wrap="square">
            <a:spAutoFit/>
          </a:bodyPr>
          <a:lstStyle/>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 – Several interesting applications of MHAs</a:t>
            </a:r>
            <a:endParaRPr kumimoji="1" lang="ja-JP" alt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17525" y="1452245"/>
            <a:ext cx="3731260" cy="3952875"/>
          </a:xfrm>
        </p:spPr>
        <p:txBody>
          <a:bodyPr>
            <a:noAutofit/>
          </a:bodyPr>
          <a:lstStyle/>
          <a:p>
            <a:r>
              <a:rPr lang="en-US" altLang="ja-JP" sz="2000" dirty="0">
                <a:latin typeface="Times New Roman" panose="02020603050405020304" charset="0"/>
                <a:cs typeface="Times New Roman" panose="02020603050405020304" charset="0"/>
              </a:rPr>
              <a:t>Photovoltaic (PV) generation systems are vital to the utilization of the sustainable and pollution-free solar energy. </a:t>
            </a:r>
            <a:endParaRPr lang="en-US" altLang="ja-JP" sz="2000" dirty="0">
              <a:latin typeface="Times New Roman" panose="02020603050405020304" charset="0"/>
              <a:cs typeface="Times New Roman" panose="02020603050405020304" charset="0"/>
            </a:endParaRPr>
          </a:p>
          <a:p>
            <a:endParaRPr lang="en-US" altLang="ja-JP" sz="2000" dirty="0">
              <a:latin typeface="Times New Roman" panose="02020603050405020304" charset="0"/>
              <a:cs typeface="Times New Roman" panose="02020603050405020304" charset="0"/>
            </a:endParaRPr>
          </a:p>
          <a:p>
            <a:pPr lvl="0"/>
            <a:r>
              <a:rPr lang="en-US" altLang="ja-JP" sz="2000" dirty="0">
                <a:solidFill>
                  <a:schemeClr val="tx1"/>
                </a:solidFill>
                <a:latin typeface="Times New Roman" panose="02020603050405020304" charset="0"/>
                <a:cs typeface="Times New Roman" panose="02020603050405020304" charset="0"/>
              </a:rPr>
              <a:t>In [7], researchers propose a state-of-the-art optimization method, namely, directional permutation differential evolution algorithm (DPDE), to tackle the parameter estimation of several kinds of solar PV models. </a:t>
            </a:r>
            <a:endParaRPr lang="en-US" altLang="ja-JP" sz="2000" dirty="0">
              <a:solidFill>
                <a:schemeClr val="tx1"/>
              </a:solidFill>
              <a:latin typeface="Times New Roman" panose="02020603050405020304" charset="0"/>
              <a:cs typeface="Times New Roman" panose="02020603050405020304" charset="0"/>
            </a:endParaRPr>
          </a:p>
        </p:txBody>
      </p:sp>
      <p:sp>
        <p:nvSpPr>
          <p:cNvPr id="4" name="スライド番号プレースホルダー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1026" name="Picture 2" descr="https://ars.els-cdn.com/content/image/1-s2.0-S0196890420313078-gr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42555" y="1354615"/>
            <a:ext cx="6353376" cy="395298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61"/>
          <p:cNvCxnSpPr/>
          <p:nvPr/>
        </p:nvCxnSpPr>
        <p:spPr>
          <a:xfrm>
            <a:off x="800735" y="802005"/>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0" name="矩形 63"/>
          <p:cNvSpPr/>
          <p:nvPr/>
        </p:nvSpPr>
        <p:spPr>
          <a:xfrm>
            <a:off x="1413510" y="229870"/>
            <a:ext cx="10119360" cy="460375"/>
          </a:xfrm>
          <a:prstGeom prst="rect">
            <a:avLst/>
          </a:prstGeom>
        </p:spPr>
        <p:txBody>
          <a:bodyPr wrap="square">
            <a:spAutoFit/>
          </a:bodyPr>
          <a:lstStyle/>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 Several applications of MHAs </a:t>
            </a:r>
            <a:r>
              <a:rPr lang="zh-CN" altLang="en-US" sz="2400">
                <a:latin typeface="Times New Roman" panose="02020603050405020304" charset="0"/>
                <a:cs typeface="Times New Roman" panose="02020603050405020304" charset="0"/>
                <a:sym typeface="+mn-ea"/>
              </a:rPr>
              <a:t>in the field of renewable energy</a:t>
            </a:r>
            <a:endParaRPr kumimoji="1" lang="ja-JP" altLang="en-US" sz="2400" dirty="0"/>
          </a:p>
        </p:txBody>
      </p:sp>
      <p:sp>
        <p:nvSpPr>
          <p:cNvPr id="12" name="正方形/長方形 11"/>
          <p:cNvSpPr/>
          <p:nvPr/>
        </p:nvSpPr>
        <p:spPr>
          <a:xfrm>
            <a:off x="753291" y="6334780"/>
            <a:ext cx="10194744" cy="738664"/>
          </a:xfrm>
          <a:prstGeom prst="rect">
            <a:avLst/>
          </a:prstGeom>
        </p:spPr>
        <p:txBody>
          <a:bodyPr wrap="square">
            <a:spAutoFit/>
          </a:bodyPr>
          <a:lstStyle/>
          <a:p>
            <a:r>
              <a:rPr lang="en-US" altLang="ja-JP" sz="1400" dirty="0" smtClean="0">
                <a:solidFill>
                  <a:srgbClr val="222222"/>
                </a:solidFill>
                <a:latin typeface="Times New Roman" panose="02020603050405020304" charset="0"/>
                <a:cs typeface="Times New Roman" panose="02020603050405020304" charset="0"/>
              </a:rPr>
              <a:t>7. Gao</a:t>
            </a:r>
            <a:r>
              <a:rPr lang="en-US" altLang="ja-JP" sz="1400" dirty="0">
                <a:solidFill>
                  <a:srgbClr val="222222"/>
                </a:solidFill>
                <a:latin typeface="Times New Roman" panose="02020603050405020304" charset="0"/>
                <a:cs typeface="Times New Roman" panose="02020603050405020304" charset="0"/>
              </a:rPr>
              <a:t>, S., Wang, K., Tao, S., </a:t>
            </a:r>
            <a:r>
              <a:rPr lang="en-US" altLang="ja-JP" sz="1400" dirty="0" err="1">
                <a:solidFill>
                  <a:srgbClr val="222222"/>
                </a:solidFill>
                <a:latin typeface="Times New Roman" panose="02020603050405020304" charset="0"/>
                <a:cs typeface="Times New Roman" panose="02020603050405020304" charset="0"/>
              </a:rPr>
              <a:t>Jin</a:t>
            </a:r>
            <a:r>
              <a:rPr lang="en-US" altLang="ja-JP" sz="1400" dirty="0">
                <a:solidFill>
                  <a:srgbClr val="222222"/>
                </a:solidFill>
                <a:latin typeface="Times New Roman" panose="02020603050405020304" charset="0"/>
                <a:cs typeface="Times New Roman" panose="02020603050405020304" charset="0"/>
              </a:rPr>
              <a:t>, T., Dai, H., &amp; Cheng, J. (2021). A state-of-the-art differential evolution algorithm for parameter estimation of solar photovoltaic models. Energy Conversion and Management, 230, 113784</a:t>
            </a:r>
            <a:r>
              <a:rPr lang="en-US" altLang="ja-JP" sz="1400" dirty="0" smtClean="0">
                <a:solidFill>
                  <a:srgbClr val="222222"/>
                </a:solidFill>
                <a:latin typeface="Times New Roman" panose="02020603050405020304" charset="0"/>
                <a:cs typeface="Times New Roman" panose="02020603050405020304" charset="0"/>
              </a:rPr>
              <a:t>. </a:t>
            </a:r>
            <a:r>
              <a:rPr lang="en-US" altLang="ja-JP" sz="1400" b="1" dirty="0">
                <a:solidFill>
                  <a:srgbClr val="FF0000"/>
                </a:solidFill>
                <a:latin typeface="Times New Roman" panose="02020603050405020304" charset="0"/>
                <a:ea typeface="Microsoft YaHei" panose="020B0503020204020204" charset="-122"/>
                <a:cs typeface="Times New Roman" panose="02020603050405020304" charset="0"/>
              </a:rPr>
              <a:t>(Highly Cited Paper, Top 1%)</a:t>
            </a:r>
            <a:endParaRPr lang="ja-JP" altLang="en-US" sz="1400" dirty="0">
              <a:latin typeface="Times New Roman" panose="02020603050405020304" charset="0"/>
              <a:cs typeface="Times New Roman" panose="02020603050405020304" charset="0"/>
            </a:endParaRPr>
          </a:p>
          <a:p>
            <a:endParaRPr lang="en-US" altLang="ja-JP" sz="1400" dirty="0">
              <a:solidFill>
                <a:srgbClr val="222222"/>
              </a:solidFill>
              <a:latin typeface="Times New Roman" panose="02020603050405020304" charset="0"/>
              <a:cs typeface="Times New Roman" panose="02020603050405020304" charset="0"/>
            </a:endParaRPr>
          </a:p>
        </p:txBody>
      </p:sp>
      <p:sp>
        <p:nvSpPr>
          <p:cNvPr id="2" name="文本框 1"/>
          <p:cNvSpPr txBox="1"/>
          <p:nvPr/>
        </p:nvSpPr>
        <p:spPr>
          <a:xfrm>
            <a:off x="4771390" y="5493385"/>
            <a:ext cx="6261100" cy="460375"/>
          </a:xfrm>
          <a:prstGeom prst="rect">
            <a:avLst/>
          </a:prstGeom>
          <a:noFill/>
        </p:spPr>
        <p:txBody>
          <a:bodyPr wrap="square" rtlCol="0" anchor="t">
            <a:spAutoFit/>
          </a:bodyPr>
          <a:p>
            <a:r>
              <a:rPr lang="zh-CN" altLang="en-US" sz="1200">
                <a:latin typeface="Times New Roman" panose="02020603050405020304" charset="0"/>
                <a:cs typeface="Times New Roman" panose="02020603050405020304" charset="0"/>
              </a:rPr>
              <a:t>Equivalent circuit of PV: (a) single diode model, (b) double diode model, (c) triple diode model, and (d) PV module model.</a:t>
            </a:r>
            <a:endParaRPr lang="zh-CN" altLang="en-US" sz="12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7D9BB5D0-35E4-459D-AEF3-FE4D7C45CC19}" type="slidenum">
              <a:rPr lang="zh-CN" altLang="en-US" smtClean="0"/>
            </a:fld>
            <a:endParaRPr lang="zh-CN" altLang="en-US"/>
          </a:p>
        </p:txBody>
      </p:sp>
      <p:pic>
        <p:nvPicPr>
          <p:cNvPr id="5" name="内容占位符 4"/>
          <p:cNvPicPr>
            <a:picLocks noChangeAspect="1"/>
          </p:cNvPicPr>
          <p:nvPr>
            <p:ph idx="1"/>
          </p:nvPr>
        </p:nvPicPr>
        <p:blipFill>
          <a:blip r:embed="rId1"/>
          <a:stretch>
            <a:fillRect/>
          </a:stretch>
        </p:blipFill>
        <p:spPr>
          <a:xfrm>
            <a:off x="4564380" y="1405255"/>
            <a:ext cx="6968490" cy="3872865"/>
          </a:xfrm>
          <a:prstGeom prst="rect">
            <a:avLst/>
          </a:prstGeom>
        </p:spPr>
      </p:pic>
      <p:sp>
        <p:nvSpPr>
          <p:cNvPr id="6" name="文本框 5"/>
          <p:cNvSpPr txBox="1"/>
          <p:nvPr/>
        </p:nvSpPr>
        <p:spPr>
          <a:xfrm>
            <a:off x="4929505" y="5407025"/>
            <a:ext cx="7167880"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Hong Kong territory map and location of the hypothetical offshore wind far</a:t>
            </a:r>
            <a:endParaRPr lang="zh-CN" altLang="en-US">
              <a:latin typeface="Times New Roman" panose="02020603050405020304" charset="0"/>
              <a:cs typeface="Times New Roman" panose="02020603050405020304" charset="0"/>
            </a:endParaRPr>
          </a:p>
        </p:txBody>
      </p:sp>
      <p:sp>
        <p:nvSpPr>
          <p:cNvPr id="7" name="文本框 6"/>
          <p:cNvSpPr txBox="1"/>
          <p:nvPr/>
        </p:nvSpPr>
        <p:spPr>
          <a:xfrm>
            <a:off x="742950" y="1622425"/>
            <a:ext cx="3709670" cy="3784600"/>
          </a:xfrm>
          <a:prstGeom prst="rect">
            <a:avLst/>
          </a:prstGeom>
          <a:noFill/>
        </p:spPr>
        <p:txBody>
          <a:bodyPr wrap="square" rtlCol="0" anchor="t">
            <a:spAutoFit/>
          </a:bodyPr>
          <a:p>
            <a:r>
              <a:rPr sz="2000">
                <a:latin typeface="Times New Roman" panose="02020603050405020304" charset="0"/>
                <a:cs typeface="Times New Roman" panose="02020603050405020304" charset="0"/>
              </a:rPr>
              <a:t>A case study of wind turbine layout optimization using the multi-population genetic algorithm [</a:t>
            </a:r>
            <a:r>
              <a:rPr lang="en-US" sz="2000">
                <a:latin typeface="Times New Roman" panose="02020603050405020304" charset="0"/>
                <a:cs typeface="Times New Roman" panose="02020603050405020304" charset="0"/>
              </a:rPr>
              <a:t>8</a:t>
            </a:r>
            <a:r>
              <a:rPr sz="2000">
                <a:latin typeface="Times New Roman" panose="02020603050405020304" charset="0"/>
                <a:cs typeface="Times New Roman" panose="02020603050405020304" charset="0"/>
              </a:rPr>
              <a:t>] in a hypothetical offshore wind farm located in Hong Kong's southeast waters is attempted using 20 years of wind data from 1992 to 2011. The optimization result is beneficial for the assessment of the offshore wind power potential in Hong Kong.  </a:t>
            </a:r>
            <a:endParaRPr sz="2000">
              <a:latin typeface="Times New Roman" panose="02020603050405020304" charset="0"/>
              <a:cs typeface="Times New Roman" panose="02020603050405020304" charset="0"/>
            </a:endParaRPr>
          </a:p>
        </p:txBody>
      </p:sp>
      <p:sp>
        <p:nvSpPr>
          <p:cNvPr id="8" name="文本框 7"/>
          <p:cNvSpPr txBox="1"/>
          <p:nvPr/>
        </p:nvSpPr>
        <p:spPr>
          <a:xfrm>
            <a:off x="603885" y="6214745"/>
            <a:ext cx="10983595" cy="521970"/>
          </a:xfrm>
          <a:prstGeom prst="rect">
            <a:avLst/>
          </a:prstGeom>
          <a:noFill/>
        </p:spPr>
        <p:txBody>
          <a:bodyPr wrap="square" rtlCol="0" anchor="t">
            <a:spAutoFit/>
          </a:bodyPr>
          <a:p>
            <a:pPr algn="l">
              <a:buClrTx/>
              <a:buSzTx/>
              <a:buFontTx/>
            </a:pPr>
            <a:r>
              <a:rPr lang="en-US" altLang="ja-JP" sz="1400" dirty="0" err="1" smtClean="0">
                <a:solidFill>
                  <a:srgbClr val="222222"/>
                </a:solidFill>
                <a:latin typeface="Times New Roman" panose="02020603050405020304" charset="0"/>
                <a:cs typeface="Times New Roman" panose="02020603050405020304" charset="0"/>
              </a:rPr>
              <a:t>8. Gao, X., Yang, H., Lin, L., &amp; Koo, P. (2015). Wind turbine layout optimization using multi-population genetic algorithm and a case study in Hong Kong offshore. Journal of Wind Engineering and Industrial Aerodynamics, 139, 89-99.</a:t>
            </a:r>
            <a:endParaRPr lang="en-US" altLang="ja-JP" sz="1400" dirty="0" err="1" smtClean="0">
              <a:solidFill>
                <a:srgbClr val="222222"/>
              </a:solidFill>
              <a:latin typeface="Times New Roman" panose="02020603050405020304" charset="0"/>
              <a:cs typeface="Times New Roman" panose="02020603050405020304" charset="0"/>
            </a:endParaRPr>
          </a:p>
        </p:txBody>
      </p:sp>
      <p:cxnSp>
        <p:nvCxnSpPr>
          <p:cNvPr id="9" name="直接连接符 61"/>
          <p:cNvCxnSpPr/>
          <p:nvPr/>
        </p:nvCxnSpPr>
        <p:spPr>
          <a:xfrm>
            <a:off x="800735" y="802005"/>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1" name="矩形 63"/>
          <p:cNvSpPr/>
          <p:nvPr/>
        </p:nvSpPr>
        <p:spPr>
          <a:xfrm>
            <a:off x="1413510" y="229870"/>
            <a:ext cx="10119360" cy="460375"/>
          </a:xfrm>
          <a:prstGeom prst="rect">
            <a:avLst/>
          </a:prstGeom>
        </p:spPr>
        <p:txBody>
          <a:bodyPr wrap="square">
            <a:spAutoFit/>
          </a:bodyPr>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 Several applications of MHAs </a:t>
            </a:r>
            <a:r>
              <a:rPr lang="zh-CN" altLang="en-US" sz="2400">
                <a:latin typeface="Times New Roman" panose="02020603050405020304" charset="0"/>
                <a:cs typeface="Times New Roman" panose="02020603050405020304" charset="0"/>
                <a:sym typeface="+mn-ea"/>
              </a:rPr>
              <a:t>in the field of renewable energy</a:t>
            </a:r>
            <a:endParaRPr kumimoji="1" lang="ja-JP"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00735" y="926465"/>
            <a:ext cx="10515600" cy="3279140"/>
          </a:xfrm>
        </p:spPr>
        <p:txBody>
          <a:bodyPr>
            <a:normAutofit lnSpcReduction="10000"/>
          </a:bodyPr>
          <a:p>
            <a:r>
              <a:rPr lang="zh-CN" altLang="en-US">
                <a:latin typeface="Times New Roman" panose="02020603050405020304" charset="0"/>
                <a:cs typeface="Times New Roman" panose="02020603050405020304" charset="0"/>
              </a:rPr>
              <a:t>In the field of renewable energy optimization, especially wind and wave energy engineering optimization</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studies, </a:t>
            </a:r>
            <a:r>
              <a:rPr lang="zh-CN" altLang="en-US" i="1">
                <a:solidFill>
                  <a:schemeClr val="accent1"/>
                </a:solidFill>
                <a:latin typeface="Times New Roman" panose="02020603050405020304" charset="0"/>
                <a:cs typeface="Times New Roman" panose="02020603050405020304" charset="0"/>
              </a:rPr>
              <a:t>turbulence</a:t>
            </a:r>
            <a:r>
              <a:rPr lang="zh-CN" altLang="en-US">
                <a:latin typeface="Times New Roman" panose="02020603050405020304" charset="0"/>
                <a:cs typeface="Times New Roman" panose="02020603050405020304" charset="0"/>
              </a:rPr>
              <a:t> poses great difficulties.</a:t>
            </a:r>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In fact, turbulence has been known for a long time</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From Leonardo da Vinci's manuscripts to Van Gogh's "Starry Night", from《水图卷》 to  「神奈川沖浪裏」, painters have used their artistic brush to coincidentally depict visual images of turbulence.</a:t>
            </a:r>
            <a:endParaRPr lang="zh-CN" altLang="en-US">
              <a:latin typeface="Times New Roman" panose="02020603050405020304" charset="0"/>
              <a:cs typeface="Times New Roman" panose="02020603050405020304" charset="0"/>
            </a:endParaRPr>
          </a:p>
        </p:txBody>
      </p:sp>
      <p:pic>
        <p:nvPicPr>
          <p:cNvPr id="102" name="图片 101"/>
          <p:cNvPicPr/>
          <p:nvPr/>
        </p:nvPicPr>
        <p:blipFill>
          <a:blip r:embed="rId1"/>
          <a:stretch>
            <a:fillRect/>
          </a:stretch>
        </p:blipFill>
        <p:spPr>
          <a:xfrm>
            <a:off x="8283575" y="4114165"/>
            <a:ext cx="3849370" cy="2732405"/>
          </a:xfrm>
          <a:prstGeom prst="rect">
            <a:avLst/>
          </a:prstGeom>
          <a:noFill/>
          <a:ln w="9525">
            <a:noFill/>
          </a:ln>
        </p:spPr>
      </p:pic>
      <p:pic>
        <p:nvPicPr>
          <p:cNvPr id="103" name="图片 102"/>
          <p:cNvPicPr/>
          <p:nvPr/>
        </p:nvPicPr>
        <p:blipFill>
          <a:blip r:embed="rId2"/>
          <a:stretch>
            <a:fillRect/>
          </a:stretch>
        </p:blipFill>
        <p:spPr>
          <a:xfrm>
            <a:off x="0" y="4114800"/>
            <a:ext cx="4080510" cy="2743200"/>
          </a:xfrm>
          <a:prstGeom prst="rect">
            <a:avLst/>
          </a:prstGeom>
          <a:noFill/>
          <a:ln w="9525">
            <a:noFill/>
          </a:ln>
        </p:spPr>
      </p:pic>
      <p:pic>
        <p:nvPicPr>
          <p:cNvPr id="104" name="图片 103"/>
          <p:cNvPicPr/>
          <p:nvPr/>
        </p:nvPicPr>
        <p:blipFill>
          <a:blip r:embed="rId3"/>
          <a:stretch>
            <a:fillRect/>
          </a:stretch>
        </p:blipFill>
        <p:spPr>
          <a:xfrm>
            <a:off x="4128135" y="4114800"/>
            <a:ext cx="4107815" cy="2743200"/>
          </a:xfrm>
          <a:prstGeom prst="rect">
            <a:avLst/>
          </a:prstGeom>
          <a:noFill/>
          <a:ln w="9525">
            <a:noFill/>
          </a:ln>
        </p:spPr>
      </p:pic>
      <p:sp>
        <p:nvSpPr>
          <p:cNvPr id="4" name="灯片编号占位符 3"/>
          <p:cNvSpPr>
            <a:spLocks noGrp="1"/>
          </p:cNvSpPr>
          <p:nvPr>
            <p:ph type="sldNum" sz="quarter" idx="12"/>
          </p:nvPr>
        </p:nvSpPr>
        <p:spPr/>
        <p:txBody>
          <a:bodyPr/>
          <a:p>
            <a:fld id="{7D9BB5D0-35E4-459D-AEF3-FE4D7C45CC19}" type="slidenum">
              <a:rPr lang="zh-CN" altLang="en-US" smtClean="0"/>
            </a:fld>
            <a:endParaRPr lang="zh-CN" altLang="en-US"/>
          </a:p>
        </p:txBody>
      </p:sp>
      <p:cxnSp>
        <p:nvCxnSpPr>
          <p:cNvPr id="9" name="直接连接符 61"/>
          <p:cNvCxnSpPr/>
          <p:nvPr/>
        </p:nvCxnSpPr>
        <p:spPr>
          <a:xfrm>
            <a:off x="800735" y="802005"/>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1" name="矩形 63"/>
          <p:cNvSpPr/>
          <p:nvPr/>
        </p:nvSpPr>
        <p:spPr>
          <a:xfrm>
            <a:off x="1413510" y="229870"/>
            <a:ext cx="10119360" cy="460375"/>
          </a:xfrm>
          <a:prstGeom prst="rect">
            <a:avLst/>
          </a:prstGeom>
        </p:spPr>
        <p:txBody>
          <a:bodyPr wrap="square">
            <a:spAutoFit/>
          </a:bodyPr>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  – </a:t>
            </a:r>
            <a:r>
              <a:rPr lang="zh-CN" altLang="en-US" sz="2400">
                <a:latin typeface="Times New Roman" panose="02020603050405020304" charset="0"/>
                <a:cs typeface="Times New Roman" panose="02020603050405020304" charset="0"/>
                <a:sym typeface="+mn-ea"/>
              </a:rPr>
              <a:t>Turbulence</a:t>
            </a:r>
            <a:r>
              <a:rPr lang="en-US" altLang="zh-CN" sz="2400">
                <a:latin typeface="Times New Roman" panose="02020603050405020304" charset="0"/>
                <a:cs typeface="Times New Roman" panose="02020603050405020304" charset="0"/>
                <a:sym typeface="+mn-ea"/>
              </a:rPr>
              <a:t> </a:t>
            </a:r>
            <a:r>
              <a:rPr lang="zh-CN" altLang="en-US" sz="2400">
                <a:latin typeface="Times New Roman" panose="02020603050405020304" charset="0"/>
                <a:cs typeface="Times New Roman" panose="02020603050405020304" charset="0"/>
                <a:sym typeface="+mn-ea"/>
              </a:rPr>
              <a:t>in the field of renewable energy</a:t>
            </a:r>
            <a:endParaRPr kumimoji="1" lang="en-US" altLang="zh-CN" sz="2400" dirty="0">
              <a:latin typeface="Times New Roman" panose="02020603050405020304" charset="0"/>
              <a:cs typeface="Times New Roman" panose="02020603050405020304"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7D9BB5D0-35E4-459D-AEF3-FE4D7C45CC19}" type="slidenum">
              <a:rPr lang="zh-CN" altLang="en-US" smtClean="0"/>
            </a:fld>
            <a:endParaRPr lang="zh-CN" altLang="en-US"/>
          </a:p>
        </p:txBody>
      </p:sp>
      <p:cxnSp>
        <p:nvCxnSpPr>
          <p:cNvPr id="9" name="直接连接符 61"/>
          <p:cNvCxnSpPr/>
          <p:nvPr/>
        </p:nvCxnSpPr>
        <p:spPr>
          <a:xfrm>
            <a:off x="800735" y="802005"/>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1" name="矩形 63"/>
          <p:cNvSpPr/>
          <p:nvPr/>
        </p:nvSpPr>
        <p:spPr>
          <a:xfrm>
            <a:off x="1413510" y="229870"/>
            <a:ext cx="10119360" cy="460375"/>
          </a:xfrm>
          <a:prstGeom prst="rect">
            <a:avLst/>
          </a:prstGeom>
        </p:spPr>
        <p:txBody>
          <a:bodyPr wrap="square">
            <a:spAutoFit/>
          </a:bodyPr>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  – </a:t>
            </a:r>
            <a:r>
              <a:rPr lang="zh-CN" altLang="en-US" sz="2400">
                <a:latin typeface="Times New Roman" panose="02020603050405020304" charset="0"/>
                <a:cs typeface="Times New Roman" panose="02020603050405020304" charset="0"/>
                <a:sym typeface="+mn-ea"/>
              </a:rPr>
              <a:t>Turbulence</a:t>
            </a:r>
            <a:r>
              <a:rPr lang="en-US" altLang="zh-CN" sz="2400">
                <a:latin typeface="Times New Roman" panose="02020603050405020304" charset="0"/>
                <a:cs typeface="Times New Roman" panose="02020603050405020304" charset="0"/>
                <a:sym typeface="+mn-ea"/>
              </a:rPr>
              <a:t> </a:t>
            </a:r>
            <a:r>
              <a:rPr lang="zh-CN" altLang="en-US" sz="2400">
                <a:latin typeface="Times New Roman" panose="02020603050405020304" charset="0"/>
                <a:cs typeface="Times New Roman" panose="02020603050405020304" charset="0"/>
                <a:sym typeface="+mn-ea"/>
              </a:rPr>
              <a:t>in the field of renewable energy</a:t>
            </a:r>
            <a:endParaRPr kumimoji="1" lang="ja-JP" altLang="en-US" sz="2400" dirty="0"/>
          </a:p>
        </p:txBody>
      </p:sp>
      <p:sp>
        <p:nvSpPr>
          <p:cNvPr id="2" name="内容占位符 1"/>
          <p:cNvSpPr/>
          <p:nvPr>
            <p:ph idx="1"/>
          </p:nvPr>
        </p:nvSpPr>
        <p:spPr>
          <a:xfrm>
            <a:off x="678180" y="1236980"/>
            <a:ext cx="6762750" cy="5015865"/>
          </a:xfrm>
        </p:spPr>
        <p:txBody>
          <a:bodyPr>
            <a:normAutofit/>
          </a:bodyPr>
          <a:p>
            <a:r>
              <a:rPr lang="zh-CN" altLang="en-US" sz="2400">
                <a:latin typeface="Times New Roman" panose="02020603050405020304" charset="0"/>
                <a:cs typeface="Times New Roman" panose="02020603050405020304" charset="0"/>
              </a:rPr>
              <a:t>Turbulence is an extremely complex phenomenon of physics. On 192</a:t>
            </a:r>
            <a:r>
              <a:rPr lang="en-US" altLang="zh-CN" sz="2400">
                <a:latin typeface="Times New Roman" panose="02020603050405020304" charset="0"/>
                <a:cs typeface="Times New Roman" panose="02020603050405020304" charset="0"/>
              </a:rPr>
              <a:t>4</a:t>
            </a:r>
            <a:r>
              <a:rPr lang="zh-CN" altLang="en-US" sz="2400">
                <a:latin typeface="Times New Roman" panose="02020603050405020304" charset="0"/>
                <a:cs typeface="Times New Roman" panose="02020603050405020304" charset="0"/>
              </a:rPr>
              <a:t>, Heisenberg </a:t>
            </a:r>
            <a:r>
              <a:rPr lang="zh-CN" altLang="en-US" sz="2400">
                <a:latin typeface="Times New Roman" panose="02020603050405020304" charset="0"/>
                <a:cs typeface="Times New Roman" panose="02020603050405020304" charset="0"/>
                <a:sym typeface="+mn-ea"/>
              </a:rPr>
              <a:t>published</a:t>
            </a:r>
            <a:r>
              <a:rPr lang="en-US" altLang="zh-CN" sz="2400">
                <a:latin typeface="Times New Roman" panose="02020603050405020304" charset="0"/>
                <a:cs typeface="Times New Roman" panose="02020603050405020304" charset="0"/>
                <a:sym typeface="+mn-ea"/>
              </a:rPr>
              <a:t> </a:t>
            </a:r>
            <a:r>
              <a:rPr lang="zh-CN" altLang="en-US" sz="2400">
                <a:latin typeface="Times New Roman" panose="02020603050405020304" charset="0"/>
                <a:cs typeface="Times New Roman" panose="02020603050405020304" charset="0"/>
              </a:rPr>
              <a:t>a calculation entitled "Über Stabilität und Turbulenz von Flüssigkeitsströmen"</a:t>
            </a:r>
            <a:r>
              <a:rPr lang="en-US" altLang="zh-CN" sz="2400">
                <a:latin typeface="Times New Roman" panose="02020603050405020304" charset="0"/>
                <a:cs typeface="Times New Roman" panose="02020603050405020304" charset="0"/>
              </a:rPr>
              <a:t> </a:t>
            </a:r>
            <a:r>
              <a:rPr lang="zh-CN" altLang="en-US" sz="2400">
                <a:latin typeface="Times New Roman" panose="02020603050405020304" charset="0"/>
                <a:cs typeface="Times New Roman" panose="02020603050405020304" charset="0"/>
                <a:sym typeface="+mn-ea"/>
              </a:rPr>
              <a:t>[</a:t>
            </a:r>
            <a:r>
              <a:rPr lang="en-US" altLang="zh-CN" sz="2400">
                <a:latin typeface="Times New Roman" panose="02020603050405020304" charset="0"/>
                <a:cs typeface="Times New Roman" panose="02020603050405020304" charset="0"/>
                <a:sym typeface="+mn-ea"/>
              </a:rPr>
              <a:t>9</a:t>
            </a:r>
            <a:r>
              <a:rPr lang="zh-CN" altLang="en-US" sz="2400">
                <a:latin typeface="Times New Roman" panose="02020603050405020304" charset="0"/>
                <a:cs typeface="Times New Roman" panose="02020603050405020304" charset="0"/>
                <a:sym typeface="+mn-ea"/>
              </a:rPr>
              <a:t>] </a:t>
            </a:r>
            <a:r>
              <a:rPr lang="zh-CN" altLang="en-US" sz="2400">
                <a:latin typeface="Times New Roman" panose="02020603050405020304" charset="0"/>
                <a:cs typeface="Times New Roman" panose="02020603050405020304" charset="0"/>
              </a:rPr>
              <a:t>in the Annals of </a:t>
            </a:r>
            <a:r>
              <a:rPr lang="en-US" altLang="zh-CN" sz="2400">
                <a:latin typeface="Times New Roman" panose="02020603050405020304" charset="0"/>
                <a:cs typeface="Times New Roman" panose="02020603050405020304" charset="0"/>
              </a:rPr>
              <a:t>P</a:t>
            </a:r>
            <a:r>
              <a:rPr lang="zh-CN" altLang="en-US" sz="2400">
                <a:latin typeface="Times New Roman" panose="02020603050405020304" charset="0"/>
                <a:cs typeface="Times New Roman" panose="02020603050405020304" charset="0"/>
              </a:rPr>
              <a:t>hysics.</a:t>
            </a:r>
            <a:endParaRPr lang="zh-CN" altLang="en-US" sz="2400">
              <a:latin typeface="Times New Roman" panose="02020603050405020304" charset="0"/>
              <a:cs typeface="Times New Roman" panose="02020603050405020304" charset="0"/>
            </a:endParaRPr>
          </a:p>
          <a:p>
            <a:endParaRPr lang="zh-CN" altLang="en-US" sz="2400">
              <a:latin typeface="Times New Roman" panose="02020603050405020304" charset="0"/>
              <a:cs typeface="Times New Roman" panose="02020603050405020304" charset="0"/>
            </a:endParaRPr>
          </a:p>
          <a:p>
            <a:r>
              <a:rPr lang="zh-CN" altLang="en-US" sz="2400">
                <a:latin typeface="Times New Roman" panose="02020603050405020304" charset="0"/>
                <a:cs typeface="Times New Roman" panose="02020603050405020304" charset="0"/>
              </a:rPr>
              <a:t>This problem is a classical problem of turbulence—determining the exact transition from laminar to turbulent flow—</a:t>
            </a:r>
            <a:r>
              <a:rPr lang="zh-CN" altLang="en-US" sz="2400">
                <a:solidFill>
                  <a:srgbClr val="FF0000"/>
                </a:solidFill>
                <a:latin typeface="Times New Roman" panose="02020603050405020304" charset="0"/>
                <a:cs typeface="Times New Roman" panose="02020603050405020304" charset="0"/>
              </a:rPr>
              <a:t>and one so difficult that Heisenberg provided only an approximate solution.</a:t>
            </a:r>
            <a:r>
              <a:rPr lang="zh-CN" altLang="en-US" sz="2400">
                <a:latin typeface="Times New Roman" panose="02020603050405020304" charset="0"/>
                <a:cs typeface="Times New Roman" panose="02020603050405020304" charset="0"/>
              </a:rPr>
              <a:t>  </a:t>
            </a:r>
            <a:endParaRPr lang="zh-CN" altLang="en-US" sz="2400">
              <a:latin typeface="Times New Roman" panose="02020603050405020304" charset="0"/>
              <a:cs typeface="Times New Roman" panose="02020603050405020304" charset="0"/>
            </a:endParaRPr>
          </a:p>
        </p:txBody>
      </p:sp>
      <p:sp>
        <p:nvSpPr>
          <p:cNvPr id="3" name="文本框 2"/>
          <p:cNvSpPr txBox="1"/>
          <p:nvPr/>
        </p:nvSpPr>
        <p:spPr>
          <a:xfrm>
            <a:off x="1233805" y="5984875"/>
            <a:ext cx="9478010" cy="64516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9</a:t>
            </a:r>
            <a:r>
              <a:rPr lang="zh-CN" altLang="en-US">
                <a:latin typeface="Times New Roman" panose="02020603050405020304" charset="0"/>
                <a:cs typeface="Times New Roman" panose="02020603050405020304" charset="0"/>
              </a:rPr>
              <a:t>] Werner Heisenberg. Über Stabilität und Turbulenz von Flüssigkeitsströmen.Annalen der Physik, 379(15):577–627, 1924.</a:t>
            </a:r>
            <a:endParaRPr lang="zh-CN" altLang="en-US">
              <a:latin typeface="Times New Roman" panose="02020603050405020304" charset="0"/>
              <a:cs typeface="Times New Roman" panose="02020603050405020304" charset="0"/>
            </a:endParaRPr>
          </a:p>
        </p:txBody>
      </p:sp>
      <p:pic>
        <p:nvPicPr>
          <p:cNvPr id="106" name="图片 105"/>
          <p:cNvPicPr/>
          <p:nvPr/>
        </p:nvPicPr>
        <p:blipFill>
          <a:blip r:embed="rId1"/>
          <a:stretch>
            <a:fillRect/>
          </a:stretch>
        </p:blipFill>
        <p:spPr>
          <a:xfrm>
            <a:off x="7440930" y="926465"/>
            <a:ext cx="3716020" cy="507111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32435" y="3095625"/>
            <a:ext cx="5320665" cy="2509520"/>
          </a:xfrm>
        </p:spPr>
        <p:txBody>
          <a:bodyPr>
            <a:normAutofit fontScale="90000" lnSpcReduction="10000"/>
          </a:bodyPr>
          <a:p>
            <a:pPr marL="0" indent="0">
              <a:buNone/>
            </a:pPr>
            <a:endParaRPr lang="zh-CN" altLang="en-US">
              <a:latin typeface="Times New Roman" panose="02020603050405020304" charset="0"/>
              <a:cs typeface="Times New Roman" panose="02020603050405020304" charset="0"/>
            </a:endParaRPr>
          </a:p>
          <a:p>
            <a:r>
              <a:rPr sz="2700">
                <a:latin typeface="Times New Roman" panose="02020603050405020304" charset="0"/>
                <a:cs typeface="Times New Roman" panose="02020603050405020304" charset="0"/>
              </a:rPr>
              <a:t>Therefore, since the MHAs are able to provide a feasible solution to the problem at an acceptable cost (in terms of computational time and space), they become an important tool for solving the above problems. [1</a:t>
            </a:r>
            <a:r>
              <a:rPr lang="en-US" sz="2700">
                <a:latin typeface="Times New Roman" panose="02020603050405020304" charset="0"/>
                <a:cs typeface="Times New Roman" panose="02020603050405020304" charset="0"/>
              </a:rPr>
              <a:t>0</a:t>
            </a:r>
            <a:r>
              <a:rPr sz="2700">
                <a:latin typeface="Times New Roman" panose="02020603050405020304" charset="0"/>
                <a:cs typeface="Times New Roman" panose="02020603050405020304" charset="0"/>
              </a:rPr>
              <a:t>] </a:t>
            </a:r>
            <a:endParaRPr sz="2700">
              <a:latin typeface="Times New Roman" panose="02020603050405020304" charset="0"/>
              <a:cs typeface="Times New Roman" panose="02020603050405020304" charset="0"/>
            </a:endParaRPr>
          </a:p>
          <a:p>
            <a:endParaRPr lang="zh-CN" altLang="en-US" sz="2700">
              <a:latin typeface="Times New Roman" panose="02020603050405020304" charset="0"/>
              <a:cs typeface="Times New Roman" panose="02020603050405020304" charset="0"/>
            </a:endParaRPr>
          </a:p>
        </p:txBody>
      </p:sp>
      <p:sp>
        <p:nvSpPr>
          <p:cNvPr id="4" name="灯片编号占位符 3"/>
          <p:cNvSpPr>
            <a:spLocks noGrp="1"/>
          </p:cNvSpPr>
          <p:nvPr>
            <p:ph type="sldNum" sz="quarter" idx="12"/>
          </p:nvPr>
        </p:nvSpPr>
        <p:spPr/>
        <p:txBody>
          <a:bodyPr/>
          <a:p>
            <a:fld id="{7D9BB5D0-35E4-459D-AEF3-FE4D7C45CC19}" type="slidenum">
              <a:rPr lang="zh-CN" altLang="en-US" smtClean="0"/>
            </a:fld>
            <a:endParaRPr lang="zh-CN" altLang="en-US"/>
          </a:p>
        </p:txBody>
      </p:sp>
      <p:cxnSp>
        <p:nvCxnSpPr>
          <p:cNvPr id="9" name="直接连接符 61"/>
          <p:cNvCxnSpPr/>
          <p:nvPr/>
        </p:nvCxnSpPr>
        <p:spPr>
          <a:xfrm>
            <a:off x="800735" y="802005"/>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1" name="矩形 63"/>
          <p:cNvSpPr/>
          <p:nvPr/>
        </p:nvSpPr>
        <p:spPr>
          <a:xfrm>
            <a:off x="1308735" y="313055"/>
            <a:ext cx="10119360" cy="460375"/>
          </a:xfrm>
          <a:prstGeom prst="rect">
            <a:avLst/>
          </a:prstGeom>
        </p:spPr>
        <p:txBody>
          <a:bodyPr wrap="square">
            <a:spAutoFit/>
          </a:bodyPr>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  – </a:t>
            </a:r>
            <a:r>
              <a:rPr lang="zh-CN" altLang="en-US" sz="2400">
                <a:latin typeface="Times New Roman" panose="02020603050405020304" charset="0"/>
                <a:cs typeface="Times New Roman" panose="02020603050405020304" charset="0"/>
                <a:sym typeface="+mn-ea"/>
              </a:rPr>
              <a:t>Reasons for adopting </a:t>
            </a:r>
            <a:r>
              <a:rPr lang="en-US" altLang="zh-CN" sz="2400">
                <a:latin typeface="Times New Roman" panose="02020603050405020304" charset="0"/>
                <a:cs typeface="Times New Roman" panose="02020603050405020304" charset="0"/>
                <a:sym typeface="+mn-ea"/>
              </a:rPr>
              <a:t>MHAs</a:t>
            </a:r>
            <a:endParaRPr lang="en-US" altLang="zh-CN" sz="2400">
              <a:latin typeface="Times New Roman" panose="02020603050405020304" charset="0"/>
              <a:cs typeface="Times New Roman" panose="02020603050405020304" charset="0"/>
              <a:sym typeface="+mn-ea"/>
            </a:endParaRPr>
          </a:p>
        </p:txBody>
      </p:sp>
      <p:pic>
        <p:nvPicPr>
          <p:cNvPr id="6" name="图片 5" descr="src=http___public.fangzhenxiu.com_fixComment_commentContent_imgs_1573985363390_ujysl1.jpg_imageView2_0&amp;refer=http___public.fangzhenxiu"/>
          <p:cNvPicPr>
            <a:picLocks noChangeAspect="1"/>
          </p:cNvPicPr>
          <p:nvPr/>
        </p:nvPicPr>
        <p:blipFill>
          <a:blip r:embed="rId1"/>
          <a:stretch>
            <a:fillRect/>
          </a:stretch>
        </p:blipFill>
        <p:spPr>
          <a:xfrm>
            <a:off x="5983605" y="2729865"/>
            <a:ext cx="5370195" cy="3398520"/>
          </a:xfrm>
          <a:prstGeom prst="rect">
            <a:avLst/>
          </a:prstGeom>
        </p:spPr>
      </p:pic>
      <p:sp>
        <p:nvSpPr>
          <p:cNvPr id="7" name="文本框 6"/>
          <p:cNvSpPr txBox="1"/>
          <p:nvPr/>
        </p:nvSpPr>
        <p:spPr>
          <a:xfrm>
            <a:off x="432435" y="1632585"/>
            <a:ext cx="11488420" cy="1198880"/>
          </a:xfrm>
          <a:prstGeom prst="rect">
            <a:avLst/>
          </a:prstGeom>
          <a:noFill/>
        </p:spPr>
        <p:txBody>
          <a:bodyPr wrap="square" rtlCol="0" anchor="t">
            <a:spAutoFit/>
          </a:bodyPr>
          <a:p>
            <a:pPr marL="342900" indent="-342900">
              <a:buFont typeface="Arial" panose="020B0604020202020204" pitchFamily="34" charset="0"/>
              <a:buChar char="•"/>
            </a:pPr>
            <a:r>
              <a:rPr sz="2400">
                <a:latin typeface="Times New Roman" panose="02020603050405020304" charset="0"/>
                <a:cs typeface="Times New Roman" panose="02020603050405020304" charset="0"/>
                <a:sym typeface="+mn-ea"/>
              </a:rPr>
              <a:t>Traditional methods for solving problems related to wind farm layout optimization and position optimization of wave energy converters consume a large amount of human and computational resources due to the complexity of turbulence. </a:t>
            </a:r>
            <a:endParaRPr sz="2400">
              <a:latin typeface="Times New Roman" panose="02020603050405020304" charset="0"/>
              <a:cs typeface="Times New Roman" panose="02020603050405020304" charset="0"/>
              <a:sym typeface="+mn-ea"/>
            </a:endParaRPr>
          </a:p>
        </p:txBody>
      </p:sp>
      <p:sp>
        <p:nvSpPr>
          <p:cNvPr id="8" name="文本框 7"/>
          <p:cNvSpPr txBox="1"/>
          <p:nvPr/>
        </p:nvSpPr>
        <p:spPr>
          <a:xfrm>
            <a:off x="664210" y="6076315"/>
            <a:ext cx="10207625" cy="645160"/>
          </a:xfrm>
          <a:prstGeom prst="rect">
            <a:avLst/>
          </a:prstGeom>
          <a:noFill/>
        </p:spPr>
        <p:txBody>
          <a:bodyPr wrap="square" rtlCol="0" anchor="t">
            <a:spAutoFit/>
          </a:bodyPr>
          <a:p>
            <a:r>
              <a:rPr lang="en-US" altLang="zh-CN">
                <a:latin typeface="Times New Roman" panose="02020603050405020304" charset="0"/>
                <a:cs typeface="Times New Roman" panose="02020603050405020304" charset="0"/>
              </a:rPr>
              <a:t>10. </a:t>
            </a:r>
            <a:r>
              <a:rPr lang="zh-CN" altLang="en-US">
                <a:latin typeface="Times New Roman" panose="02020603050405020304" charset="0"/>
                <a:cs typeface="Times New Roman" panose="02020603050405020304" charset="0"/>
              </a:rPr>
              <a:t>Liu, Z., Peng, J., Hua, X., &amp; Zhu, Z. (2021). Wind farm optimization considering non-uniformly distributed turbulence intensity. Sustainable Energy Technologies and Assessments, 43, 100970.</a:t>
            </a:r>
            <a:endParaRPr lang="zh-CN" altLang="en-US">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7D9BB5D0-35E4-459D-AEF3-FE4D7C45CC19}" type="slidenum">
              <a:rPr lang="zh-CN" altLang="en-US" smtClean="0"/>
            </a:fld>
            <a:endParaRPr lang="zh-CN" altLang="en-US"/>
          </a:p>
        </p:txBody>
      </p:sp>
      <p:cxnSp>
        <p:nvCxnSpPr>
          <p:cNvPr id="9" name="直接连接符 61"/>
          <p:cNvCxnSpPr/>
          <p:nvPr/>
        </p:nvCxnSpPr>
        <p:spPr>
          <a:xfrm>
            <a:off x="800735" y="802005"/>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1" name="矩形 63"/>
          <p:cNvSpPr/>
          <p:nvPr/>
        </p:nvSpPr>
        <p:spPr>
          <a:xfrm>
            <a:off x="1413510" y="229870"/>
            <a:ext cx="10119360" cy="460375"/>
          </a:xfrm>
          <a:prstGeom prst="rect">
            <a:avLst/>
          </a:prstGeom>
        </p:spPr>
        <p:txBody>
          <a:bodyPr wrap="square">
            <a:spAutoFit/>
          </a:bodyPr>
          <a:p>
            <a:pPr lvl="0" algn="l">
              <a:buClrTx/>
              <a:buSzTx/>
              <a:buFontTx/>
            </a:pP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  – Research contributions</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sp>
        <p:nvSpPr>
          <p:cNvPr id="2" name="内容占位符 1"/>
          <p:cNvSpPr/>
          <p:nvPr>
            <p:ph idx="1"/>
          </p:nvPr>
        </p:nvSpPr>
        <p:spPr>
          <a:xfrm>
            <a:off x="800735" y="1464310"/>
            <a:ext cx="10515600" cy="4351338"/>
          </a:xfrm>
        </p:spPr>
        <p:txBody>
          <a:bodyPr>
            <a:normAutofit fontScale="90000" lnSpcReduction="10000"/>
          </a:bodyPr>
          <a:p>
            <a:r>
              <a:rPr lang="en-US" altLang="zh-CN" b="1">
                <a:solidFill>
                  <a:srgbClr val="00B0F0"/>
                </a:solidFill>
                <a:latin typeface="Times New Roman" panose="02020603050405020304" charset="0"/>
                <a:cs typeface="Times New Roman" panose="02020603050405020304" charset="0"/>
              </a:rPr>
              <a:t>C</a:t>
            </a:r>
            <a:r>
              <a:rPr lang="zh-CN" altLang="en-US" b="1">
                <a:solidFill>
                  <a:srgbClr val="00B0F0"/>
                </a:solidFill>
                <a:latin typeface="Times New Roman" panose="02020603050405020304" charset="0"/>
                <a:cs typeface="Times New Roman" panose="02020603050405020304" charset="0"/>
              </a:rPr>
              <a:t>ontribution</a:t>
            </a:r>
            <a:r>
              <a:rPr lang="en-US" altLang="zh-CN" b="1">
                <a:solidFill>
                  <a:srgbClr val="00B0F0"/>
                </a:solidFill>
                <a:latin typeface="Times New Roman" panose="02020603050405020304" charset="0"/>
                <a:cs typeface="Times New Roman" panose="02020603050405020304" charset="0"/>
              </a:rPr>
              <a:t> </a:t>
            </a:r>
            <a:r>
              <a:rPr lang="zh-CN" altLang="en-US" b="1">
                <a:solidFill>
                  <a:srgbClr val="00B0F0"/>
                </a:solidFill>
                <a:latin typeface="Times New Roman" panose="02020603050405020304" charset="0"/>
                <a:cs typeface="Times New Roman" panose="02020603050405020304" charset="0"/>
              </a:rPr>
              <a:t>1:</a:t>
            </a:r>
            <a:r>
              <a:rPr lang="zh-CN" altLang="en-US">
                <a:latin typeface="Times New Roman" panose="02020603050405020304" charset="0"/>
                <a:cs typeface="Times New Roman" panose="02020603050405020304" charset="0"/>
              </a:rPr>
              <a:t> To design superior algorithms to handle</a:t>
            </a:r>
            <a:r>
              <a:rPr lang="en-US" altLang="zh-CN">
                <a:latin typeface="Times New Roman" panose="02020603050405020304" charset="0"/>
                <a:cs typeface="Times New Roman" panose="02020603050405020304" charset="0"/>
              </a:rPr>
              <a:t> the</a:t>
            </a:r>
            <a:r>
              <a:rPr lang="zh-CN" altLang="en-US">
                <a:latin typeface="Times New Roman" panose="02020603050405020304" charset="0"/>
                <a:cs typeface="Times New Roman" panose="02020603050405020304" charset="0"/>
              </a:rPr>
              <a:t> </a:t>
            </a:r>
            <a:r>
              <a:rPr lang="en-US" altLang="ja-JP" dirty="0">
                <a:latin typeface="Times New Roman" panose="02020603050405020304" charset="0"/>
                <a:cs typeface="Times New Roman" panose="02020603050405020304" charset="0"/>
                <a:sym typeface="+mn-ea"/>
              </a:rPr>
              <a:t>position optimization </a:t>
            </a:r>
            <a:r>
              <a:rPr lang="zh-CN" altLang="en-US">
                <a:latin typeface="Times New Roman" panose="02020603050405020304" charset="0"/>
                <a:cs typeface="Times New Roman" panose="02020603050405020304" charset="0"/>
                <a:sym typeface="+mn-ea"/>
              </a:rPr>
              <a:t>problems </a:t>
            </a:r>
            <a:r>
              <a:rPr lang="en-US" altLang="ja-JP" dirty="0">
                <a:latin typeface="Times New Roman" panose="02020603050405020304" charset="0"/>
                <a:cs typeface="Times New Roman" panose="02020603050405020304" charset="0"/>
                <a:sym typeface="+mn-ea"/>
              </a:rPr>
              <a:t>of wave energy converters (WECP)</a:t>
            </a:r>
            <a:r>
              <a:rPr lang="zh-CN" altLang="en-US">
                <a:latin typeface="Times New Roman" panose="02020603050405020304" charset="0"/>
                <a:cs typeface="Times New Roman" panose="02020603050405020304" charset="0"/>
              </a:rPr>
              <a:t> and wind farm layout optimization problems</a:t>
            </a:r>
            <a:r>
              <a:rPr lang="en-US" altLang="zh-CN">
                <a:latin typeface="Times New Roman" panose="02020603050405020304" charset="0"/>
                <a:cs typeface="Times New Roman" panose="02020603050405020304" charset="0"/>
              </a:rPr>
              <a:t> </a:t>
            </a:r>
            <a:r>
              <a:rPr lang="en-US" altLang="ja-JP" dirty="0">
                <a:latin typeface="Times New Roman" panose="02020603050405020304" charset="0"/>
                <a:cs typeface="Times New Roman" panose="02020603050405020304" charset="0"/>
                <a:sym typeface="+mn-ea"/>
              </a:rPr>
              <a:t>(WFLOP)</a:t>
            </a:r>
            <a:r>
              <a:rPr lang="zh-CN" altLang="en-US">
                <a:latin typeface="Times New Roman" panose="02020603050405020304" charset="0"/>
                <a:cs typeface="Times New Roman" panose="02020603050405020304" charset="0"/>
                <a:sym typeface="+mn-ea"/>
              </a:rPr>
              <a:t> </a:t>
            </a:r>
            <a:r>
              <a:rPr lang="zh-CN" altLang="en-US">
                <a:latin typeface="Times New Roman" panose="02020603050405020304" charset="0"/>
                <a:cs typeface="Times New Roman" panose="02020603050405020304" charset="0"/>
              </a:rPr>
              <a:t> in order to </a:t>
            </a:r>
            <a:r>
              <a:rPr lang="zh-CN" altLang="en-US">
                <a:solidFill>
                  <a:srgbClr val="FF0000"/>
                </a:solidFill>
                <a:latin typeface="Times New Roman" panose="02020603050405020304" charset="0"/>
                <a:cs typeface="Times New Roman" panose="02020603050405020304" charset="0"/>
              </a:rPr>
              <a:t>obtain higher energy output</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pPr fontAlgn="auto">
              <a:lnSpc>
                <a:spcPct val="120000"/>
              </a:lnSpc>
            </a:pPr>
            <a:r>
              <a:rPr lang="en-US" b="1">
                <a:solidFill>
                  <a:srgbClr val="00B0F0"/>
                </a:solidFill>
                <a:latin typeface="Times New Roman" panose="02020603050405020304" charset="0"/>
                <a:cs typeface="Times New Roman" panose="02020603050405020304" charset="0"/>
              </a:rPr>
              <a:t>C</a:t>
            </a:r>
            <a:r>
              <a:rPr b="1">
                <a:solidFill>
                  <a:srgbClr val="00B0F0"/>
                </a:solidFill>
                <a:latin typeface="Times New Roman" panose="02020603050405020304" charset="0"/>
                <a:cs typeface="Times New Roman" panose="02020603050405020304" charset="0"/>
              </a:rPr>
              <a:t>ontribution</a:t>
            </a:r>
            <a:r>
              <a:rPr lang="en-US" b="1">
                <a:solidFill>
                  <a:srgbClr val="00B0F0"/>
                </a:solidFill>
                <a:latin typeface="Times New Roman" panose="02020603050405020304" charset="0"/>
                <a:cs typeface="Times New Roman" panose="02020603050405020304" charset="0"/>
              </a:rPr>
              <a:t> </a:t>
            </a:r>
            <a:r>
              <a:rPr lang="zh-CN" altLang="en-US" b="1">
                <a:solidFill>
                  <a:srgbClr val="00B0F0"/>
                </a:solidFill>
                <a:latin typeface="Times New Roman" panose="02020603050405020304" charset="0"/>
                <a:cs typeface="Times New Roman" panose="02020603050405020304" charset="0"/>
              </a:rPr>
              <a:t>2: </a:t>
            </a:r>
            <a:r>
              <a:rPr lang="zh-CN" altLang="en-US">
                <a:latin typeface="Times New Roman" panose="02020603050405020304" charset="0"/>
                <a:cs typeface="Times New Roman" panose="02020603050405020304" charset="0"/>
              </a:rPr>
              <a:t>To try to identify a design guidance scheme for MHAs based on complex systems theory in order to</a:t>
            </a:r>
            <a:r>
              <a:rPr lang="zh-CN" altLang="en-US">
                <a:solidFill>
                  <a:srgbClr val="FF0000"/>
                </a:solidFill>
                <a:latin typeface="Times New Roman" panose="02020603050405020304" charset="0"/>
                <a:cs typeface="Times New Roman" panose="02020603050405020304" charset="0"/>
              </a:rPr>
              <a:t> reduce the time and labor cost required for algorithm design</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a:p>
            <a:endParaRPr lang="zh-CN" altLang="en-US">
              <a:latin typeface="Times New Roman" panose="02020603050405020304" charset="0"/>
              <a:cs typeface="Times New Roman" panose="02020603050405020304" charset="0"/>
            </a:endParaRPr>
          </a:p>
          <a:p>
            <a:pPr marL="0" indent="0">
              <a:buNone/>
            </a:pPr>
            <a:r>
              <a:rPr lang="en-US" altLang="zh-CN">
                <a:latin typeface="Times New Roman" panose="02020603050405020304" charset="0"/>
                <a:cs typeface="Times New Roman" panose="02020603050405020304" charset="0"/>
              </a:rPr>
              <a:t>In this study</a:t>
            </a:r>
            <a:r>
              <a:rPr lang="zh-CN" altLang="en-US">
                <a:latin typeface="Times New Roman" panose="02020603050405020304" charset="0"/>
                <a:cs typeface="Times New Roman" panose="02020603050405020304" charset="0"/>
              </a:rPr>
              <a:t>, we successively designed the spatial information sampling algorithm</a:t>
            </a:r>
            <a:r>
              <a:rPr lang="en-US" altLang="zh-CN">
                <a:latin typeface="Times New Roman" panose="02020603050405020304" charset="0"/>
                <a:cs typeface="Times New Roman" panose="02020603050405020304" charset="0"/>
              </a:rPr>
              <a:t> (SIS)</a:t>
            </a:r>
            <a:r>
              <a:rPr lang="zh-CN" altLang="en-US">
                <a:latin typeface="Times New Roman" panose="02020603050405020304" charset="0"/>
                <a:cs typeface="Times New Roman" panose="02020603050405020304" charset="0"/>
              </a:rPr>
              <a:t> and the improved spherical evolution</a:t>
            </a:r>
            <a:r>
              <a:rPr lang="en-US" altLang="zh-CN">
                <a:latin typeface="Times New Roman" panose="02020603050405020304" charset="0"/>
                <a:cs typeface="Times New Roman" panose="02020603050405020304" charset="0"/>
              </a:rPr>
              <a:t> (ISE)</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4107815" y="1428750"/>
            <a:ext cx="2039620" cy="3429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 name="正方形/長方形 1"/>
          <p:cNvSpPr/>
          <p:nvPr/>
        </p:nvSpPr>
        <p:spPr>
          <a:xfrm>
            <a:off x="3650697" y="1366044"/>
            <a:ext cx="6096000" cy="4154170"/>
          </a:xfrm>
          <a:prstGeom prst="rect">
            <a:avLst/>
          </a:prstGeom>
        </p:spPr>
        <p:txBody>
          <a:bodyPr>
            <a:spAutoFit/>
          </a:bodyPr>
          <a:lstStyle/>
          <a:p>
            <a:r>
              <a:rPr lang="en-US" altLang="ja-JP" sz="2400" dirty="0">
                <a:latin typeface="Times New Roman" panose="02020603050405020304" charset="0"/>
                <a:cs typeface="Times New Roman" panose="02020603050405020304" charset="0"/>
              </a:rPr>
              <a:t> </a:t>
            </a:r>
            <a:r>
              <a:rPr lang="en-US" altLang="ja-JP" sz="2400" dirty="0" smtClean="0">
                <a:latin typeface="Times New Roman" panose="02020603050405020304" charset="0"/>
                <a:cs typeface="Times New Roman" panose="02020603050405020304" charset="0"/>
              </a:rPr>
              <a:t>    1</a:t>
            </a:r>
            <a:r>
              <a:rPr lang="en-US" altLang="ja-JP" sz="2400" dirty="0">
                <a:latin typeface="Times New Roman" panose="02020603050405020304" charset="0"/>
                <a:cs typeface="Times New Roman" panose="02020603050405020304" charset="0"/>
              </a:rPr>
              <a:t>. </a:t>
            </a:r>
            <a:r>
              <a:rPr lang="en-US" altLang="ja-JP" sz="2400" dirty="0" smtClean="0">
                <a:latin typeface="Times New Roman" panose="02020603050405020304" charset="0"/>
                <a:cs typeface="Times New Roman" panose="02020603050405020304" charset="0"/>
              </a:rPr>
              <a:t>Background</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a:p>
            <a:r>
              <a:rPr lang="en-US" altLang="ja-JP" sz="2400" dirty="0">
                <a:latin typeface="Times New Roman" panose="02020603050405020304" charset="0"/>
                <a:cs typeface="Times New Roman" panose="02020603050405020304" charset="0"/>
              </a:rPr>
              <a:t>     2. Spatial information sampling </a:t>
            </a:r>
            <a:r>
              <a:rPr lang="en-US" altLang="ja-JP" sz="2400" dirty="0" smtClean="0">
                <a:latin typeface="Times New Roman" panose="02020603050405020304" charset="0"/>
                <a:cs typeface="Times New Roman" panose="02020603050405020304" charset="0"/>
              </a:rPr>
              <a:t>algorithm</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r>
              <a:rPr lang="en-US" altLang="ja-JP" sz="2400" dirty="0" smtClean="0">
                <a:latin typeface="Times New Roman" panose="02020603050405020304" charset="0"/>
                <a:cs typeface="Times New Roman" panose="02020603050405020304" charset="0"/>
              </a:rPr>
              <a:t>     3. Improved spherical evolution</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a:p>
            <a:r>
              <a:rPr lang="en-US" altLang="ja-JP" sz="2400" dirty="0">
                <a:latin typeface="Times New Roman" panose="02020603050405020304" charset="0"/>
                <a:cs typeface="Times New Roman" panose="02020603050405020304" charset="0"/>
              </a:rPr>
              <a:t>     4. Conclusion</a:t>
            </a:r>
            <a:endParaRPr lang="en-US" altLang="ja-JP" sz="2400" dirty="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p:txBody>
      </p:sp>
      <p:sp>
        <p:nvSpPr>
          <p:cNvPr id="78" name="文本框 77"/>
          <p:cNvSpPr txBox="1"/>
          <p:nvPr/>
        </p:nvSpPr>
        <p:spPr>
          <a:xfrm>
            <a:off x="399415" y="318135"/>
            <a:ext cx="2305050" cy="5835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200">
                <a:solidFill>
                  <a:schemeClr val="accent2">
                    <a:lumMod val="50000"/>
                  </a:schemeClr>
                </a:solidFill>
                <a:effectLst/>
                <a:latin typeface="Times New Roman Regular" panose="02020703060505090304" charset="0"/>
                <a:ea typeface="KaiTi" panose="02010609060101010101" charset="-122"/>
                <a:cs typeface="Times New Roman Regular" panose="02020703060505090304" charset="0"/>
              </a:rPr>
              <a:t>CONTENTS</a:t>
            </a:r>
            <a:endParaRPr lang="en-US" altLang="zh-CN" sz="3200">
              <a:solidFill>
                <a:schemeClr val="accent2">
                  <a:lumMod val="50000"/>
                </a:schemeClr>
              </a:solidFill>
              <a:effectLst/>
              <a:latin typeface="Times New Roman Regular" panose="02020703060505090304" charset="0"/>
              <a:ea typeface="KaiTi" panose="02010609060101010101" charset="-122"/>
              <a:cs typeface="Times New Roman Regular" panose="02020703060505090304" charset="0"/>
            </a:endParaRPr>
          </a:p>
        </p:txBody>
      </p:sp>
      <p:sp>
        <p:nvSpPr>
          <p:cNvPr id="3" name="灯片编号占位符 2"/>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4069080" y="2521585"/>
            <a:ext cx="5279390" cy="3429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 name="正方形/長方形 1"/>
          <p:cNvSpPr/>
          <p:nvPr/>
        </p:nvSpPr>
        <p:spPr>
          <a:xfrm>
            <a:off x="3650697" y="1366044"/>
            <a:ext cx="6096000" cy="4154170"/>
          </a:xfrm>
          <a:prstGeom prst="rect">
            <a:avLst/>
          </a:prstGeom>
        </p:spPr>
        <p:txBody>
          <a:bodyPr>
            <a:spAutoFit/>
          </a:bodyPr>
          <a:lstStyle/>
          <a:p>
            <a:r>
              <a:rPr lang="en-US" altLang="ja-JP" sz="2400" dirty="0">
                <a:latin typeface="Times New Roman" panose="02020603050405020304" charset="0"/>
                <a:cs typeface="Times New Roman" panose="02020603050405020304" charset="0"/>
              </a:rPr>
              <a:t> </a:t>
            </a:r>
            <a:r>
              <a:rPr lang="en-US" altLang="ja-JP" sz="2400" dirty="0" smtClean="0">
                <a:latin typeface="Times New Roman" panose="02020603050405020304" charset="0"/>
                <a:cs typeface="Times New Roman" panose="02020603050405020304" charset="0"/>
              </a:rPr>
              <a:t>    1</a:t>
            </a:r>
            <a:r>
              <a:rPr lang="en-US" altLang="ja-JP" sz="2400" dirty="0">
                <a:latin typeface="Times New Roman" panose="02020603050405020304" charset="0"/>
                <a:cs typeface="Times New Roman" panose="02020603050405020304" charset="0"/>
              </a:rPr>
              <a:t>. </a:t>
            </a:r>
            <a:r>
              <a:rPr lang="en-US" altLang="ja-JP" sz="2400" dirty="0" smtClean="0">
                <a:latin typeface="Times New Roman" panose="02020603050405020304" charset="0"/>
                <a:cs typeface="Times New Roman" panose="02020603050405020304" charset="0"/>
              </a:rPr>
              <a:t>Background</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a:p>
            <a:r>
              <a:rPr lang="en-US" altLang="ja-JP" sz="2400" dirty="0">
                <a:latin typeface="Times New Roman" panose="02020603050405020304" charset="0"/>
                <a:cs typeface="Times New Roman" panose="02020603050405020304" charset="0"/>
              </a:rPr>
              <a:t>     2. Spatial information sampling </a:t>
            </a:r>
            <a:r>
              <a:rPr lang="en-US" altLang="ja-JP" sz="2400" dirty="0" smtClean="0">
                <a:latin typeface="Times New Roman" panose="02020603050405020304" charset="0"/>
                <a:cs typeface="Times New Roman" panose="02020603050405020304" charset="0"/>
              </a:rPr>
              <a:t>algorithm</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r>
              <a:rPr lang="en-US" altLang="ja-JP" sz="2400" dirty="0" smtClean="0">
                <a:latin typeface="Times New Roman" panose="02020603050405020304" charset="0"/>
                <a:cs typeface="Times New Roman" panose="02020603050405020304" charset="0"/>
              </a:rPr>
              <a:t>     3. Improved spherical evolution</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a:p>
            <a:r>
              <a:rPr lang="en-US" altLang="ja-JP" sz="2400" dirty="0">
                <a:latin typeface="Times New Roman" panose="02020603050405020304" charset="0"/>
                <a:cs typeface="Times New Roman" panose="02020603050405020304" charset="0"/>
              </a:rPr>
              <a:t>     4. Conclusion</a:t>
            </a:r>
            <a:endParaRPr lang="en-US" altLang="ja-JP" sz="2400" dirty="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p:txBody>
      </p:sp>
      <p:sp>
        <p:nvSpPr>
          <p:cNvPr id="78" name="文本框 77"/>
          <p:cNvSpPr txBox="1"/>
          <p:nvPr/>
        </p:nvSpPr>
        <p:spPr>
          <a:xfrm>
            <a:off x="399415" y="318135"/>
            <a:ext cx="2305050" cy="5835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200">
                <a:solidFill>
                  <a:schemeClr val="accent2">
                    <a:lumMod val="50000"/>
                  </a:schemeClr>
                </a:solidFill>
                <a:effectLst/>
                <a:latin typeface="Times New Roman Regular" panose="02020703060505090304" charset="0"/>
                <a:ea typeface="KaiTi" panose="02010609060101010101" charset="-122"/>
                <a:cs typeface="Times New Roman Regular" panose="02020703060505090304" charset="0"/>
              </a:rPr>
              <a:t>CONTENTS</a:t>
            </a:r>
            <a:endParaRPr lang="en-US" altLang="zh-CN" sz="3200">
              <a:solidFill>
                <a:schemeClr val="accent2">
                  <a:lumMod val="50000"/>
                </a:schemeClr>
              </a:solidFill>
              <a:effectLst/>
              <a:latin typeface="Times New Roman Regular" panose="02020703060505090304" charset="0"/>
              <a:ea typeface="KaiTi" panose="02010609060101010101" charset="-122"/>
              <a:cs typeface="Times New Roman Regular" panose="02020703060505090304" charset="0"/>
            </a:endParaRPr>
          </a:p>
        </p:txBody>
      </p:sp>
      <p:sp>
        <p:nvSpPr>
          <p:cNvPr id="3" name="灯片编号占位符 2"/>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117660"/>
            <a:ext cx="10515600" cy="4523025"/>
          </a:xfrm>
        </p:spPr>
        <p:txBody>
          <a:bodyPr>
            <a:normAutofit/>
          </a:bodyPr>
          <a:lstStyle/>
          <a:p>
            <a:pPr marL="0" indent="0">
              <a:buNone/>
            </a:pPr>
            <a:r>
              <a:rPr lang="en-US" altLang="zh-CN" sz="1800" dirty="0">
                <a:latin typeface="Times New Roman" panose="02020603050405020304" charset="0"/>
                <a:cs typeface="Times New Roman" panose="02020603050405020304" charset="0"/>
              </a:rPr>
              <a:t>Because of MHAs</a:t>
            </a:r>
            <a:r>
              <a:rPr lang="en-US" altLang="zh-CN" sz="1800" dirty="0">
                <a:latin typeface="Times New Roman" panose="02020603050405020304" charset="0"/>
                <a:cs typeface="Times New Roman" panose="02020603050405020304" charset="0"/>
                <a:sym typeface="+mn-ea"/>
              </a:rPr>
              <a:t>'</a:t>
            </a:r>
            <a:r>
              <a:rPr lang="en-US" altLang="zh-CN" sz="1800" dirty="0">
                <a:latin typeface="Times New Roman" panose="02020603050405020304" charset="0"/>
                <a:cs typeface="Times New Roman" panose="02020603050405020304" charset="0"/>
              </a:rPr>
              <a:t> superior performance in addressing optimization problems, how to design a MHA with superior performance has become the focus of research in MHAs' community</a:t>
            </a:r>
            <a:r>
              <a:rPr lang="en-US" altLang="zh-CN" sz="1800" dirty="0" smtClean="0">
                <a:latin typeface="Times New Roman" panose="02020603050405020304" charset="0"/>
                <a:cs typeface="Times New Roman" panose="02020603050405020304" charset="0"/>
              </a:rPr>
              <a:t>. In </a:t>
            </a:r>
            <a:r>
              <a:rPr lang="en-US" altLang="zh-CN" sz="1800" dirty="0">
                <a:latin typeface="Times New Roman" panose="02020603050405020304" charset="0"/>
                <a:cs typeface="Times New Roman" panose="02020603050405020304" charset="0"/>
              </a:rPr>
              <a:t>recent decades, researchers appear to have concluded that maintaining a balance between exploitation and exploration is critical for improving MHAs' </a:t>
            </a:r>
            <a:r>
              <a:rPr lang="en-US" altLang="zh-CN" sz="1800" dirty="0" smtClean="0">
                <a:latin typeface="Times New Roman" panose="02020603050405020304" charset="0"/>
                <a:cs typeface="Times New Roman" panose="02020603050405020304" charset="0"/>
              </a:rPr>
              <a:t>performance.</a:t>
            </a:r>
            <a:r>
              <a:rPr lang="zh-CN" altLang="en-US" sz="1800" dirty="0">
                <a:latin typeface="Times New Roman" panose="02020603050405020304" charset="0"/>
                <a:cs typeface="Times New Roman" panose="02020603050405020304" charset="0"/>
              </a:rPr>
              <a:t> </a:t>
            </a:r>
            <a:r>
              <a:rPr lang="zh-CN" altLang="en-US" sz="1800" dirty="0" smtClean="0">
                <a:latin typeface="Times New Roman" panose="02020603050405020304" charset="0"/>
                <a:cs typeface="Times New Roman" panose="02020603050405020304" charset="0"/>
              </a:rPr>
              <a:t>[</a:t>
            </a:r>
            <a:r>
              <a:rPr lang="en-US" altLang="zh-CN" sz="1800" dirty="0" smtClean="0">
                <a:latin typeface="Times New Roman" panose="02020603050405020304" charset="0"/>
                <a:cs typeface="Times New Roman" panose="02020603050405020304" charset="0"/>
              </a:rPr>
              <a:t>11</a:t>
            </a:r>
            <a:r>
              <a:rPr lang="zh-CN" altLang="en-US" sz="1800" dirty="0" smtClean="0">
                <a:latin typeface="Times New Roman" panose="02020603050405020304" charset="0"/>
                <a:cs typeface="Times New Roman" panose="02020603050405020304" charset="0"/>
              </a:rPr>
              <a:t>]</a:t>
            </a:r>
            <a:endParaRPr lang="en-US" altLang="zh-CN" sz="1800" dirty="0" smtClean="0">
              <a:latin typeface="Times New Roman" panose="02020603050405020304" charset="0"/>
              <a:cs typeface="Times New Roman" panose="02020603050405020304" charset="0"/>
            </a:endParaRPr>
          </a:p>
          <a:p>
            <a:pPr marL="0" indent="0">
              <a:buNone/>
            </a:pPr>
            <a:r>
              <a:rPr lang="en-US" altLang="zh-CN" sz="1800" b="1" dirty="0">
                <a:latin typeface="Times New Roman" panose="02020603050405020304" charset="0"/>
                <a:cs typeface="Times New Roman" panose="02020603050405020304" charset="0"/>
              </a:rPr>
              <a:t>Exploitation: </a:t>
            </a:r>
            <a:r>
              <a:rPr lang="en-US" altLang="zh-CN" sz="1800" dirty="0">
                <a:solidFill>
                  <a:srgbClr val="0070C0"/>
                </a:solidFill>
                <a:latin typeface="Times New Roman" panose="02020603050405020304" charset="0"/>
                <a:cs typeface="Times New Roman" panose="02020603050405020304" charset="0"/>
              </a:rPr>
              <a:t>The idea of focusing the search process on promising areas of the solution </a:t>
            </a:r>
            <a:r>
              <a:rPr lang="en-US" altLang="zh-CN" sz="1800" dirty="0" smtClean="0">
                <a:solidFill>
                  <a:srgbClr val="0070C0"/>
                </a:solidFill>
                <a:latin typeface="Times New Roman" panose="02020603050405020304" charset="0"/>
                <a:cs typeface="Times New Roman" panose="02020603050405020304" charset="0"/>
              </a:rPr>
              <a:t>space</a:t>
            </a:r>
            <a:r>
              <a:rPr lang="en-US" altLang="zh-CN" sz="1800" dirty="0">
                <a:solidFill>
                  <a:srgbClr val="0070C0"/>
                </a:solidFill>
                <a:latin typeface="Times New Roman" panose="02020603050405020304" charset="0"/>
                <a:cs typeface="Times New Roman" panose="02020603050405020304" charset="0"/>
              </a:rPr>
              <a:t>. (Easy to fall into local optimal)</a:t>
            </a:r>
            <a:endParaRPr lang="en-US" altLang="zh-CN" sz="1800" dirty="0">
              <a:solidFill>
                <a:srgbClr val="0070C0"/>
              </a:solidFill>
              <a:latin typeface="Times New Roman" panose="02020603050405020304" charset="0"/>
              <a:cs typeface="Times New Roman" panose="02020603050405020304" charset="0"/>
            </a:endParaRPr>
          </a:p>
          <a:p>
            <a:pPr marL="0" indent="0">
              <a:buNone/>
            </a:pPr>
            <a:r>
              <a:rPr lang="en-US" altLang="zh-CN" sz="1800" b="1" dirty="0">
                <a:latin typeface="Times New Roman" panose="02020603050405020304" charset="0"/>
                <a:cs typeface="Times New Roman" panose="02020603050405020304" charset="0"/>
              </a:rPr>
              <a:t>Exploration: </a:t>
            </a:r>
            <a:r>
              <a:rPr lang="en-US" altLang="zh-CN" sz="1800" dirty="0">
                <a:solidFill>
                  <a:srgbClr val="0070C0"/>
                </a:solidFill>
                <a:latin typeface="Times New Roman" panose="02020603050405020304" charset="0"/>
                <a:cs typeface="Times New Roman" panose="02020603050405020304" charset="0"/>
              </a:rPr>
              <a:t>T</a:t>
            </a:r>
            <a:r>
              <a:rPr lang="en-US" altLang="ja-JP" sz="1800" dirty="0">
                <a:solidFill>
                  <a:srgbClr val="0070C0"/>
                </a:solidFill>
                <a:latin typeface="Times New Roman" panose="02020603050405020304" charset="0"/>
                <a:cs typeface="Times New Roman" panose="02020603050405020304" charset="0"/>
              </a:rPr>
              <a:t>he ability of a search algorithm to discover a diverse array of solutions spread across different regions of the search </a:t>
            </a:r>
            <a:r>
              <a:rPr lang="en-US" altLang="ja-JP" sz="1800" dirty="0" smtClean="0">
                <a:solidFill>
                  <a:srgbClr val="0070C0"/>
                </a:solidFill>
                <a:latin typeface="Times New Roman" panose="02020603050405020304" charset="0"/>
                <a:cs typeface="Times New Roman" panose="02020603050405020304" charset="0"/>
              </a:rPr>
              <a:t>space</a:t>
            </a:r>
            <a:r>
              <a:rPr lang="en-US" altLang="ja-JP" sz="1800" dirty="0">
                <a:solidFill>
                  <a:srgbClr val="0070C0"/>
                </a:solidFill>
                <a:latin typeface="Times New Roman" panose="02020603050405020304" charset="0"/>
                <a:cs typeface="Times New Roman" panose="02020603050405020304" charset="0"/>
              </a:rPr>
              <a:t>. (The convergence ability becomes weak)</a:t>
            </a:r>
            <a:endParaRPr lang="ja-JP" altLang="en-US" sz="1800" dirty="0">
              <a:solidFill>
                <a:srgbClr val="0070C0"/>
              </a:solidFill>
              <a:latin typeface="Times New Roman" panose="02020603050405020304" charset="0"/>
              <a:cs typeface="Times New Roman" panose="02020603050405020304" charset="0"/>
            </a:endParaRPr>
          </a:p>
        </p:txBody>
      </p:sp>
      <p:sp>
        <p:nvSpPr>
          <p:cNvPr id="4" name="スライド番号プレースホルダー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5" name="正方形/長方形 4"/>
          <p:cNvSpPr/>
          <p:nvPr/>
        </p:nvSpPr>
        <p:spPr>
          <a:xfrm>
            <a:off x="838200" y="6198255"/>
            <a:ext cx="10694773" cy="521970"/>
          </a:xfrm>
          <a:prstGeom prst="rect">
            <a:avLst/>
          </a:prstGeom>
        </p:spPr>
        <p:txBody>
          <a:bodyPr wrap="square">
            <a:spAutoFit/>
          </a:bodyPr>
          <a:lstStyle/>
          <a:p>
            <a:r>
              <a:rPr lang="en-US" altLang="zh-CN" sz="1400" dirty="0" smtClean="0">
                <a:solidFill>
                  <a:srgbClr val="222222"/>
                </a:solidFill>
                <a:latin typeface="Times New Roman" panose="02020603050405020304" charset="0"/>
                <a:ea typeface="KaiTi" panose="02010609060101010101" charset="-122"/>
                <a:cs typeface="Times New Roman" panose="02020603050405020304" charset="0"/>
              </a:rPr>
              <a:t>11. </a:t>
            </a:r>
            <a:r>
              <a:rPr lang="en-US" altLang="zh-CN" sz="1400" dirty="0" err="1">
                <a:solidFill>
                  <a:srgbClr val="222222"/>
                </a:solidFill>
                <a:latin typeface="Times New Roman" panose="02020603050405020304" charset="0"/>
                <a:ea typeface="KaiTi" panose="02010609060101010101" charset="-122"/>
                <a:cs typeface="Times New Roman" panose="02020603050405020304" charset="0"/>
              </a:rPr>
              <a:t>Črepinšek</a:t>
            </a:r>
            <a:r>
              <a:rPr lang="en-US" altLang="zh-CN" sz="1400" dirty="0">
                <a:solidFill>
                  <a:srgbClr val="222222"/>
                </a:solidFill>
                <a:latin typeface="Times New Roman" panose="02020603050405020304" charset="0"/>
                <a:ea typeface="KaiTi" panose="02010609060101010101" charset="-122"/>
                <a:cs typeface="Times New Roman" panose="02020603050405020304" charset="0"/>
              </a:rPr>
              <a:t>, M., Liu, S. H., &amp; </a:t>
            </a:r>
            <a:r>
              <a:rPr lang="en-US" altLang="zh-CN" sz="1400" dirty="0" err="1">
                <a:solidFill>
                  <a:srgbClr val="222222"/>
                </a:solidFill>
                <a:latin typeface="Times New Roman" panose="02020603050405020304" charset="0"/>
                <a:ea typeface="KaiTi" panose="02010609060101010101" charset="-122"/>
                <a:cs typeface="Times New Roman" panose="02020603050405020304" charset="0"/>
              </a:rPr>
              <a:t>Mernik</a:t>
            </a:r>
            <a:r>
              <a:rPr lang="en-US" altLang="zh-CN" sz="1400" dirty="0">
                <a:solidFill>
                  <a:srgbClr val="222222"/>
                </a:solidFill>
                <a:latin typeface="Times New Roman" panose="02020603050405020304" charset="0"/>
                <a:ea typeface="KaiTi" panose="02010609060101010101" charset="-122"/>
                <a:cs typeface="Times New Roman" panose="02020603050405020304" charset="0"/>
              </a:rPr>
              <a:t>, M. (2013). Exploration and exploitation in evolutionary algorithms: A survey. ACM computing surveys (CSUR), 45(3), 1-33.</a:t>
            </a:r>
            <a:endParaRPr lang="ja-JP" altLang="en-US" sz="1400" dirty="0">
              <a:latin typeface="Times New Roman" panose="02020603050405020304" charset="0"/>
              <a:ea typeface="KaiTi" panose="02010609060101010101" charset="-122"/>
              <a:cs typeface="Times New Roman" panose="02020603050405020304" charset="0"/>
            </a:endParaRPr>
          </a:p>
        </p:txBody>
      </p:sp>
      <p:cxnSp>
        <p:nvCxnSpPr>
          <p:cNvPr id="8"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 name="正方形/長方形 5"/>
          <p:cNvSpPr/>
          <p:nvPr/>
        </p:nvSpPr>
        <p:spPr>
          <a:xfrm>
            <a:off x="5930058" y="4076006"/>
            <a:ext cx="45719" cy="13672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 name="正方形/長方形 10"/>
          <p:cNvSpPr/>
          <p:nvPr/>
        </p:nvSpPr>
        <p:spPr>
          <a:xfrm>
            <a:off x="4891096" y="4451307"/>
            <a:ext cx="2123644" cy="457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7" name="二等辺三角形 6"/>
          <p:cNvSpPr/>
          <p:nvPr/>
        </p:nvSpPr>
        <p:spPr>
          <a:xfrm>
            <a:off x="4046522" y="4463427"/>
            <a:ext cx="1649247" cy="292899"/>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14" name="正方形/長方形 13"/>
          <p:cNvSpPr/>
          <p:nvPr/>
        </p:nvSpPr>
        <p:spPr>
          <a:xfrm>
            <a:off x="4871146" y="5443251"/>
            <a:ext cx="2280399" cy="96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3495832"/>
            <a:ext cx="2926123" cy="2655535"/>
          </a:xfrm>
          <a:prstGeom prst="rect">
            <a:avLst/>
          </a:prstGeom>
        </p:spPr>
      </p:pic>
      <p:cxnSp>
        <p:nvCxnSpPr>
          <p:cNvPr id="18" name="直線矢印コネクタ 17"/>
          <p:cNvCxnSpPr/>
          <p:nvPr/>
        </p:nvCxnSpPr>
        <p:spPr>
          <a:xfrm flipH="1">
            <a:off x="1455653" y="4688907"/>
            <a:ext cx="11496" cy="659887"/>
          </a:xfrm>
          <a:prstGeom prst="straightConnector1">
            <a:avLst/>
          </a:prstGeom>
          <a:ln>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1582982" y="4756326"/>
            <a:ext cx="187581" cy="596601"/>
          </a:xfrm>
          <a:prstGeom prst="straightConnector1">
            <a:avLst/>
          </a:prstGeom>
          <a:ln>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1698068" y="5067951"/>
            <a:ext cx="379426" cy="318737"/>
          </a:xfrm>
          <a:prstGeom prst="straightConnector1">
            <a:avLst/>
          </a:prstGeom>
          <a:ln>
            <a:solidFill>
              <a:srgbClr val="00CC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1884337" y="5812813"/>
            <a:ext cx="1381084" cy="338554"/>
          </a:xfrm>
          <a:prstGeom prst="rect">
            <a:avLst/>
          </a:prstGeom>
        </p:spPr>
        <p:txBody>
          <a:bodyPr wrap="none">
            <a:spAutoFit/>
          </a:bodyPr>
          <a:lstStyle/>
          <a:p>
            <a:r>
              <a:rPr lang="en-US" altLang="zh-CN" sz="1600" dirty="0">
                <a:solidFill>
                  <a:srgbClr val="0070C0"/>
                </a:solidFill>
                <a:latin typeface="Calibri" panose="020F0502020204030204" charset="0"/>
                <a:sym typeface="+mn-ea"/>
              </a:rPr>
              <a:t>local </a:t>
            </a:r>
            <a:r>
              <a:rPr lang="en-US" altLang="zh-CN" sz="1600" dirty="0" smtClean="0">
                <a:solidFill>
                  <a:srgbClr val="0070C0"/>
                </a:solidFill>
                <a:latin typeface="Calibri" panose="020F0502020204030204" charset="0"/>
                <a:sym typeface="+mn-ea"/>
              </a:rPr>
              <a:t>optimum</a:t>
            </a:r>
            <a:endParaRPr lang="ja-JP" altLang="en-US" sz="1600" dirty="0">
              <a:solidFill>
                <a:srgbClr val="0070C0"/>
              </a:solidFill>
            </a:endParaRPr>
          </a:p>
        </p:txBody>
      </p:sp>
      <p:sp>
        <p:nvSpPr>
          <p:cNvPr id="22" name="正方形/長方形 21"/>
          <p:cNvSpPr/>
          <p:nvPr/>
        </p:nvSpPr>
        <p:spPr>
          <a:xfrm>
            <a:off x="1508206" y="3655131"/>
            <a:ext cx="1406860" cy="338554"/>
          </a:xfrm>
          <a:prstGeom prst="rect">
            <a:avLst/>
          </a:prstGeom>
        </p:spPr>
        <p:txBody>
          <a:bodyPr wrap="none">
            <a:spAutoFit/>
          </a:bodyPr>
          <a:lstStyle/>
          <a:p>
            <a:r>
              <a:rPr lang="ja-JP" altLang="en-US" sz="1600" dirty="0">
                <a:solidFill>
                  <a:srgbClr val="0070C0"/>
                </a:solidFill>
                <a:latin typeface="Calibri" panose="020F0502020204030204" charset="0"/>
              </a:rPr>
              <a:t>Global optimal</a:t>
            </a:r>
            <a:endParaRPr lang="ja-JP" altLang="en-US" sz="1600" dirty="0">
              <a:solidFill>
                <a:srgbClr val="0070C0"/>
              </a:solidFill>
              <a:latin typeface="Calibri" panose="020F0502020204030204" charset="0"/>
            </a:endParaRPr>
          </a:p>
        </p:txBody>
      </p:sp>
      <p:sp>
        <p:nvSpPr>
          <p:cNvPr id="30" name="正方形/長方形 29"/>
          <p:cNvSpPr/>
          <p:nvPr/>
        </p:nvSpPr>
        <p:spPr>
          <a:xfrm>
            <a:off x="4046522" y="4766561"/>
            <a:ext cx="1649247" cy="318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charset="0"/>
                <a:cs typeface="Times New Roman" panose="02020603050405020304" charset="0"/>
              </a:rPr>
              <a:t>Exploitation</a:t>
            </a:r>
            <a:endParaRPr kumimoji="1" lang="ja-JP" altLang="en-US" dirty="0"/>
          </a:p>
        </p:txBody>
      </p:sp>
      <p:sp>
        <p:nvSpPr>
          <p:cNvPr id="31" name="正方形/長方形 30"/>
          <p:cNvSpPr/>
          <p:nvPr/>
        </p:nvSpPr>
        <p:spPr>
          <a:xfrm>
            <a:off x="6190114" y="4756326"/>
            <a:ext cx="1649247" cy="318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Times New Roman" panose="02020603050405020304" charset="0"/>
                <a:cs typeface="Times New Roman" panose="02020603050405020304" charset="0"/>
              </a:rPr>
              <a:t>Exploration</a:t>
            </a:r>
            <a:endParaRPr kumimoji="1" lang="ja-JP" altLang="en-US" dirty="0"/>
          </a:p>
        </p:txBody>
      </p:sp>
      <p:sp>
        <p:nvSpPr>
          <p:cNvPr id="32" name="二等辺三角形 31"/>
          <p:cNvSpPr/>
          <p:nvPr/>
        </p:nvSpPr>
        <p:spPr>
          <a:xfrm>
            <a:off x="6190115" y="4467927"/>
            <a:ext cx="1649247" cy="292899"/>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cxnSp>
        <p:nvCxnSpPr>
          <p:cNvPr id="33" name="直線コネクタ 32"/>
          <p:cNvCxnSpPr>
            <a:endCxn id="30" idx="1"/>
          </p:cNvCxnSpPr>
          <p:nvPr/>
        </p:nvCxnSpPr>
        <p:spPr>
          <a:xfrm>
            <a:off x="3764323" y="3495832"/>
            <a:ext cx="282199" cy="1430098"/>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endCxn id="30" idx="1"/>
          </p:cNvCxnSpPr>
          <p:nvPr/>
        </p:nvCxnSpPr>
        <p:spPr>
          <a:xfrm flipV="1">
            <a:off x="3764323" y="4925930"/>
            <a:ext cx="282199" cy="1225437"/>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41" name="図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5110" y="3495831"/>
            <a:ext cx="2938956" cy="2655535"/>
          </a:xfrm>
          <a:prstGeom prst="rect">
            <a:avLst/>
          </a:prstGeom>
        </p:spPr>
      </p:pic>
      <p:cxnSp>
        <p:nvCxnSpPr>
          <p:cNvPr id="42" name="直線矢印コネクタ 41"/>
          <p:cNvCxnSpPr/>
          <p:nvPr/>
        </p:nvCxnSpPr>
        <p:spPr>
          <a:xfrm>
            <a:off x="9881106" y="4130637"/>
            <a:ext cx="758408" cy="67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10079735" y="4301124"/>
            <a:ext cx="606916" cy="4552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V="1">
            <a:off x="10612627" y="4266717"/>
            <a:ext cx="128547" cy="8083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8888639" y="4802118"/>
            <a:ext cx="83712" cy="809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a:off x="9090945" y="5085298"/>
            <a:ext cx="434935" cy="5191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H="1" flipV="1">
            <a:off x="9082785" y="5690951"/>
            <a:ext cx="996950" cy="800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正方形/長方形 47"/>
          <p:cNvSpPr/>
          <p:nvPr/>
        </p:nvSpPr>
        <p:spPr>
          <a:xfrm>
            <a:off x="9114046" y="5859701"/>
            <a:ext cx="1381084" cy="338554"/>
          </a:xfrm>
          <a:prstGeom prst="rect">
            <a:avLst/>
          </a:prstGeom>
        </p:spPr>
        <p:txBody>
          <a:bodyPr wrap="none">
            <a:spAutoFit/>
          </a:bodyPr>
          <a:lstStyle/>
          <a:p>
            <a:r>
              <a:rPr lang="en-US" altLang="zh-CN" sz="1600" dirty="0">
                <a:solidFill>
                  <a:srgbClr val="0070C0"/>
                </a:solidFill>
                <a:latin typeface="Calibri" panose="020F0502020204030204" charset="0"/>
                <a:sym typeface="+mn-ea"/>
              </a:rPr>
              <a:t>local </a:t>
            </a:r>
            <a:r>
              <a:rPr lang="en-US" altLang="zh-CN" sz="1600" dirty="0" smtClean="0">
                <a:solidFill>
                  <a:srgbClr val="0070C0"/>
                </a:solidFill>
                <a:latin typeface="Calibri" panose="020F0502020204030204" charset="0"/>
                <a:sym typeface="+mn-ea"/>
              </a:rPr>
              <a:t>optimum</a:t>
            </a:r>
            <a:endParaRPr lang="ja-JP" altLang="en-US" sz="1600" dirty="0">
              <a:solidFill>
                <a:srgbClr val="0070C0"/>
              </a:solidFill>
            </a:endParaRPr>
          </a:p>
        </p:txBody>
      </p:sp>
      <p:sp>
        <p:nvSpPr>
          <p:cNvPr id="49" name="正方形/長方形 48"/>
          <p:cNvSpPr/>
          <p:nvPr/>
        </p:nvSpPr>
        <p:spPr>
          <a:xfrm>
            <a:off x="9390764" y="3495832"/>
            <a:ext cx="1406860" cy="338554"/>
          </a:xfrm>
          <a:prstGeom prst="rect">
            <a:avLst/>
          </a:prstGeom>
        </p:spPr>
        <p:txBody>
          <a:bodyPr wrap="none">
            <a:spAutoFit/>
          </a:bodyPr>
          <a:lstStyle/>
          <a:p>
            <a:r>
              <a:rPr lang="ja-JP" altLang="en-US" sz="1600" dirty="0">
                <a:solidFill>
                  <a:srgbClr val="0070C0"/>
                </a:solidFill>
                <a:latin typeface="Calibri" panose="020F0502020204030204" charset="0"/>
              </a:rPr>
              <a:t>Global optimal</a:t>
            </a:r>
            <a:endParaRPr lang="ja-JP" altLang="en-US" sz="1600" dirty="0">
              <a:solidFill>
                <a:srgbClr val="0070C0"/>
              </a:solidFill>
              <a:latin typeface="Calibri" panose="020F0502020204030204" charset="0"/>
            </a:endParaRPr>
          </a:p>
        </p:txBody>
      </p:sp>
      <p:cxnSp>
        <p:nvCxnSpPr>
          <p:cNvPr id="55" name="直線コネクタ 54"/>
          <p:cNvCxnSpPr>
            <a:endCxn id="31" idx="3"/>
          </p:cNvCxnSpPr>
          <p:nvPr/>
        </p:nvCxnSpPr>
        <p:spPr>
          <a:xfrm flipH="1">
            <a:off x="7839361" y="3495832"/>
            <a:ext cx="516386" cy="1419863"/>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a:endCxn id="31" idx="3"/>
          </p:cNvCxnSpPr>
          <p:nvPr/>
        </p:nvCxnSpPr>
        <p:spPr>
          <a:xfrm flipH="1" flipV="1">
            <a:off x="7839361" y="4915695"/>
            <a:ext cx="516386" cy="1235672"/>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61" name="矩形 63"/>
          <p:cNvSpPr/>
          <p:nvPr/>
        </p:nvSpPr>
        <p:spPr>
          <a:xfrm>
            <a:off x="1413510" y="229870"/>
            <a:ext cx="9198610" cy="645160"/>
          </a:xfrm>
          <a:prstGeom prst="rect">
            <a:avLst/>
          </a:prstGeom>
        </p:spPr>
        <p:txBody>
          <a:bodyPr wrap="square">
            <a:spAutoFit/>
          </a:bodyPr>
          <a:lstStyle/>
          <a:p>
            <a:pPr algn="l">
              <a:lnSpc>
                <a:spcPct val="150000"/>
              </a:lnSpc>
              <a:buClrTx/>
              <a:buSzTx/>
              <a:buFontTx/>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Theoretical basis</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正方形/長方形 86"/>
          <p:cNvSpPr/>
          <p:nvPr/>
        </p:nvSpPr>
        <p:spPr>
          <a:xfrm>
            <a:off x="4072661" y="2819078"/>
            <a:ext cx="8119339" cy="34548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81" name="正方形/長方形 80"/>
          <p:cNvSpPr/>
          <p:nvPr/>
        </p:nvSpPr>
        <p:spPr>
          <a:xfrm>
            <a:off x="1588584" y="3198340"/>
            <a:ext cx="1988320" cy="18745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 name="円/楕円 2"/>
          <p:cNvSpPr/>
          <p:nvPr/>
        </p:nvSpPr>
        <p:spPr>
          <a:xfrm>
            <a:off x="6884173" y="3321479"/>
            <a:ext cx="2556407" cy="2700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4167443" y="3321480"/>
            <a:ext cx="2556407" cy="2700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4744875" y="3515999"/>
            <a:ext cx="1325877" cy="6520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Perturbation</a:t>
            </a:r>
            <a:endParaRPr lang="ja-JP" altLang="en-US" sz="1600" dirty="0">
              <a:solidFill>
                <a:schemeClr val="tx1"/>
              </a:solidFill>
              <a:latin typeface="Times New Roman" panose="02020603050405020304" charset="0"/>
              <a:cs typeface="Times New Roman" panose="02020603050405020304" charset="0"/>
            </a:endParaRPr>
          </a:p>
        </p:txBody>
      </p:sp>
      <p:sp>
        <p:nvSpPr>
          <p:cNvPr id="6" name="正方形/長方形 5"/>
          <p:cNvSpPr/>
          <p:nvPr/>
        </p:nvSpPr>
        <p:spPr>
          <a:xfrm>
            <a:off x="4481322" y="4342766"/>
            <a:ext cx="1201735" cy="69886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Attraction</a:t>
            </a:r>
            <a:endParaRPr lang="ja-JP" altLang="en-US" sz="1600" dirty="0">
              <a:solidFill>
                <a:schemeClr val="tx1"/>
              </a:solidFill>
              <a:latin typeface="Times New Roman" panose="02020603050405020304" charset="0"/>
              <a:cs typeface="Times New Roman" panose="02020603050405020304" charset="0"/>
            </a:endParaRPr>
          </a:p>
        </p:txBody>
      </p:sp>
      <p:sp>
        <p:nvSpPr>
          <p:cNvPr id="7" name="正方形/長方形 6"/>
          <p:cNvSpPr/>
          <p:nvPr/>
        </p:nvSpPr>
        <p:spPr>
          <a:xfrm>
            <a:off x="4744875" y="5219496"/>
            <a:ext cx="1325877" cy="659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Selection</a:t>
            </a:r>
            <a:endParaRPr lang="ja-JP" altLang="en-US" sz="1600" dirty="0">
              <a:solidFill>
                <a:schemeClr val="tx1"/>
              </a:solidFill>
              <a:latin typeface="Times New Roman" panose="02020603050405020304" charset="0"/>
              <a:cs typeface="Times New Roman" panose="02020603050405020304" charset="0"/>
            </a:endParaRPr>
          </a:p>
        </p:txBody>
      </p:sp>
      <p:sp>
        <p:nvSpPr>
          <p:cNvPr id="8" name="円/楕円 7"/>
          <p:cNvSpPr/>
          <p:nvPr/>
        </p:nvSpPr>
        <p:spPr>
          <a:xfrm>
            <a:off x="6217787" y="4326175"/>
            <a:ext cx="1004750" cy="746759"/>
          </a:xfrm>
          <a:prstGeom prst="ellipse">
            <a:avLst/>
          </a:prstGeom>
          <a:solidFill>
            <a:schemeClr val="accent2">
              <a:lumMod val="40000"/>
              <a:lumOff val="60000"/>
            </a:schemeClr>
          </a:solidFill>
          <a:ln w="3175">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screen</a:t>
            </a:r>
            <a:endParaRPr lang="ja-JP" altLang="en-US" sz="1600" dirty="0">
              <a:solidFill>
                <a:schemeClr val="tx1"/>
              </a:solidFill>
              <a:latin typeface="Times New Roman" panose="02020603050405020304" charset="0"/>
              <a:cs typeface="Times New Roman" panose="02020603050405020304" charset="0"/>
            </a:endParaRPr>
          </a:p>
        </p:txBody>
      </p:sp>
      <p:sp>
        <p:nvSpPr>
          <p:cNvPr id="9" name="正方形/長方形 8"/>
          <p:cNvSpPr/>
          <p:nvPr/>
        </p:nvSpPr>
        <p:spPr>
          <a:xfrm>
            <a:off x="7531606" y="3491536"/>
            <a:ext cx="1463050" cy="4354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Deterministic</a:t>
            </a:r>
            <a:endParaRPr lang="ja-JP" altLang="en-US" sz="1600" dirty="0">
              <a:solidFill>
                <a:schemeClr val="tx1"/>
              </a:solidFill>
              <a:latin typeface="Times New Roman" panose="02020603050405020304" charset="0"/>
              <a:cs typeface="Times New Roman" panose="02020603050405020304" charset="0"/>
            </a:endParaRPr>
          </a:p>
        </p:txBody>
      </p:sp>
      <p:sp>
        <p:nvSpPr>
          <p:cNvPr id="10" name="正方形/長方形 9"/>
          <p:cNvSpPr/>
          <p:nvPr/>
        </p:nvSpPr>
        <p:spPr>
          <a:xfrm>
            <a:off x="7875647" y="4106747"/>
            <a:ext cx="1441226" cy="4354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Adaptive</a:t>
            </a:r>
            <a:endParaRPr lang="ja-JP" altLang="en-US" sz="1600" dirty="0">
              <a:solidFill>
                <a:schemeClr val="tx1"/>
              </a:solidFill>
              <a:latin typeface="Times New Roman" panose="02020603050405020304" charset="0"/>
              <a:cs typeface="Times New Roman" panose="02020603050405020304" charset="0"/>
            </a:endParaRPr>
          </a:p>
        </p:txBody>
      </p:sp>
      <p:sp>
        <p:nvSpPr>
          <p:cNvPr id="11" name="正方形/長方形 10"/>
          <p:cNvSpPr/>
          <p:nvPr/>
        </p:nvSpPr>
        <p:spPr>
          <a:xfrm>
            <a:off x="7531609" y="5443738"/>
            <a:ext cx="1463051" cy="4354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Intelligent</a:t>
            </a:r>
            <a:endParaRPr lang="ja-JP" altLang="en-US" sz="1600" dirty="0">
              <a:solidFill>
                <a:schemeClr val="tx1"/>
              </a:solidFill>
              <a:latin typeface="Times New Roman" panose="02020603050405020304" charset="0"/>
              <a:cs typeface="Times New Roman" panose="02020603050405020304" charset="0"/>
            </a:endParaRPr>
          </a:p>
        </p:txBody>
      </p:sp>
      <p:sp>
        <p:nvSpPr>
          <p:cNvPr id="12" name="正方形/長方形 11"/>
          <p:cNvSpPr/>
          <p:nvPr/>
        </p:nvSpPr>
        <p:spPr>
          <a:xfrm>
            <a:off x="7875646" y="4769908"/>
            <a:ext cx="1441228" cy="4354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Hybrid</a:t>
            </a:r>
            <a:endParaRPr lang="ja-JP" altLang="en-US" sz="1600" dirty="0">
              <a:solidFill>
                <a:schemeClr val="tx1"/>
              </a:solidFill>
              <a:latin typeface="Times New Roman" panose="02020603050405020304" charset="0"/>
              <a:cs typeface="Times New Roman" panose="02020603050405020304" charset="0"/>
            </a:endParaRPr>
          </a:p>
        </p:txBody>
      </p:sp>
      <p:cxnSp>
        <p:nvCxnSpPr>
          <p:cNvPr id="13" name="直線矢印コネクタ 12"/>
          <p:cNvCxnSpPr>
            <a:stCxn id="5" idx="3"/>
            <a:endCxn id="8" idx="1"/>
          </p:cNvCxnSpPr>
          <p:nvPr/>
        </p:nvCxnSpPr>
        <p:spPr>
          <a:xfrm>
            <a:off x="6070752" y="3842025"/>
            <a:ext cx="294177" cy="593510"/>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6" idx="3"/>
            <a:endCxn id="8" idx="2"/>
          </p:cNvCxnSpPr>
          <p:nvPr/>
        </p:nvCxnSpPr>
        <p:spPr>
          <a:xfrm>
            <a:off x="5683057" y="4692197"/>
            <a:ext cx="534730" cy="7358"/>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7" idx="3"/>
            <a:endCxn id="8" idx="3"/>
          </p:cNvCxnSpPr>
          <p:nvPr/>
        </p:nvCxnSpPr>
        <p:spPr>
          <a:xfrm flipV="1">
            <a:off x="6070752" y="4963574"/>
            <a:ext cx="294177" cy="585758"/>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8" idx="7"/>
            <a:endCxn id="9" idx="1"/>
          </p:cNvCxnSpPr>
          <p:nvPr/>
        </p:nvCxnSpPr>
        <p:spPr>
          <a:xfrm flipV="1">
            <a:off x="7075395" y="3709251"/>
            <a:ext cx="456211" cy="726284"/>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8" idx="6"/>
            <a:endCxn id="10" idx="1"/>
          </p:cNvCxnSpPr>
          <p:nvPr/>
        </p:nvCxnSpPr>
        <p:spPr>
          <a:xfrm flipV="1">
            <a:off x="7222537" y="4324462"/>
            <a:ext cx="653110" cy="375093"/>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6"/>
            <a:endCxn id="12" idx="1"/>
          </p:cNvCxnSpPr>
          <p:nvPr/>
        </p:nvCxnSpPr>
        <p:spPr>
          <a:xfrm>
            <a:off x="7222537" y="4699555"/>
            <a:ext cx="653109" cy="288068"/>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8" idx="5"/>
            <a:endCxn id="11" idx="1"/>
          </p:cNvCxnSpPr>
          <p:nvPr/>
        </p:nvCxnSpPr>
        <p:spPr>
          <a:xfrm>
            <a:off x="7075395" y="4963574"/>
            <a:ext cx="456214" cy="697879"/>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9861259" y="3924092"/>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10105099" y="4546620"/>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0105099" y="5200334"/>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9765465" y="5878743"/>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9" idx="3"/>
          </p:cNvCxnSpPr>
          <p:nvPr/>
        </p:nvCxnSpPr>
        <p:spPr>
          <a:xfrm>
            <a:off x="8994660" y="3709247"/>
            <a:ext cx="701019" cy="0"/>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12" idx="3"/>
          </p:cNvCxnSpPr>
          <p:nvPr/>
        </p:nvCxnSpPr>
        <p:spPr>
          <a:xfrm>
            <a:off x="9316874" y="4987619"/>
            <a:ext cx="635724" cy="0"/>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10" idx="3"/>
          </p:cNvCxnSpPr>
          <p:nvPr/>
        </p:nvCxnSpPr>
        <p:spPr>
          <a:xfrm>
            <a:off x="9316877" y="4324458"/>
            <a:ext cx="635725" cy="0"/>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11" idx="3"/>
          </p:cNvCxnSpPr>
          <p:nvPr/>
        </p:nvCxnSpPr>
        <p:spPr>
          <a:xfrm flipV="1">
            <a:off x="8994660" y="5661452"/>
            <a:ext cx="701019" cy="1"/>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a:xfrm>
            <a:off x="4744875" y="2859786"/>
            <a:ext cx="1572866"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Three operations</a:t>
            </a:r>
            <a:endParaRPr lang="ja-JP" altLang="en-US" sz="1600" dirty="0"/>
          </a:p>
        </p:txBody>
      </p:sp>
      <p:sp>
        <p:nvSpPr>
          <p:cNvPr id="29" name="正方形/長方形 28"/>
          <p:cNvSpPr/>
          <p:nvPr/>
        </p:nvSpPr>
        <p:spPr>
          <a:xfrm>
            <a:off x="7423083" y="2862934"/>
            <a:ext cx="1321196"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Four schemes</a:t>
            </a:r>
            <a:endParaRPr lang="ja-JP" altLang="en-US" sz="1600" dirty="0"/>
          </a:p>
        </p:txBody>
      </p:sp>
      <p:sp>
        <p:nvSpPr>
          <p:cNvPr id="30" name="正方形/長方形 29"/>
          <p:cNvSpPr/>
          <p:nvPr/>
        </p:nvSpPr>
        <p:spPr>
          <a:xfrm>
            <a:off x="10356506" y="2862934"/>
            <a:ext cx="742511"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MHAs</a:t>
            </a:r>
            <a:endParaRPr lang="ja-JP" altLang="en-US" sz="1600" dirty="0"/>
          </a:p>
        </p:txBody>
      </p:sp>
      <p:sp>
        <p:nvSpPr>
          <p:cNvPr id="31" name="正方形/長方形 30"/>
          <p:cNvSpPr/>
          <p:nvPr/>
        </p:nvSpPr>
        <p:spPr>
          <a:xfrm>
            <a:off x="9773099" y="5506250"/>
            <a:ext cx="481222"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SIS</a:t>
            </a:r>
            <a:endParaRPr lang="ja-JP" altLang="en-US" sz="1600" dirty="0"/>
          </a:p>
        </p:txBody>
      </p:sp>
      <p:sp>
        <p:nvSpPr>
          <p:cNvPr id="32" name="正方形/長方形 31"/>
          <p:cNvSpPr/>
          <p:nvPr/>
        </p:nvSpPr>
        <p:spPr>
          <a:xfrm>
            <a:off x="10117021" y="4795580"/>
            <a:ext cx="2202847"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DE, CJADE, GLPSO …</a:t>
            </a:r>
            <a:endParaRPr lang="ja-JP" altLang="en-US" sz="1600" dirty="0"/>
          </a:p>
        </p:txBody>
      </p:sp>
      <p:sp>
        <p:nvSpPr>
          <p:cNvPr id="33" name="正方形/長方形 32"/>
          <p:cNvSpPr/>
          <p:nvPr/>
        </p:nvSpPr>
        <p:spPr>
          <a:xfrm>
            <a:off x="10092262" y="4136922"/>
            <a:ext cx="2119491"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CGSA-M, MDBSO, …</a:t>
            </a:r>
            <a:endParaRPr lang="ja-JP" altLang="en-US" sz="1600" dirty="0"/>
          </a:p>
        </p:txBody>
      </p:sp>
      <p:sp>
        <p:nvSpPr>
          <p:cNvPr id="34" name="正方形/長方形 33"/>
          <p:cNvSpPr/>
          <p:nvPr/>
        </p:nvSpPr>
        <p:spPr>
          <a:xfrm>
            <a:off x="9808077" y="3505260"/>
            <a:ext cx="2140330"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GWO, HGSA, SCA, …</a:t>
            </a:r>
            <a:endParaRPr lang="ja-JP" altLang="en-US" sz="1600" dirty="0"/>
          </a:p>
        </p:txBody>
      </p:sp>
      <p:sp>
        <p:nvSpPr>
          <p:cNvPr id="57" name="正方形/長方形 56"/>
          <p:cNvSpPr/>
          <p:nvPr/>
        </p:nvSpPr>
        <p:spPr>
          <a:xfrm>
            <a:off x="1235232" y="1615964"/>
            <a:ext cx="2731292" cy="377052"/>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smtClean="0">
                <a:solidFill>
                  <a:schemeClr val="tx1"/>
                </a:solidFill>
                <a:latin typeface="Times New Roman" panose="02020603050405020304" charset="0"/>
                <a:cs typeface="Times New Roman" panose="02020603050405020304" charset="0"/>
              </a:rPr>
              <a:t>Population </a:t>
            </a:r>
            <a:r>
              <a:rPr kumimoji="1" lang="en-US" altLang="zh-CN" sz="2000" dirty="0">
                <a:solidFill>
                  <a:schemeClr val="tx1"/>
                </a:solidFill>
                <a:latin typeface="Times New Roman" panose="02020603050405020304" charset="0"/>
                <a:cs typeface="Times New Roman" panose="02020603050405020304" charset="0"/>
              </a:rPr>
              <a:t>initialization</a:t>
            </a:r>
            <a:endParaRPr kumimoji="1" lang="ja-JP" altLang="en-US" sz="2000" dirty="0">
              <a:solidFill>
                <a:schemeClr val="tx1"/>
              </a:solidFill>
              <a:latin typeface="Times New Roman" panose="02020603050405020304" charset="0"/>
              <a:cs typeface="Times New Roman" panose="02020603050405020304" charset="0"/>
            </a:endParaRPr>
          </a:p>
        </p:txBody>
      </p:sp>
      <p:cxnSp>
        <p:nvCxnSpPr>
          <p:cNvPr id="58" name="直線矢印コネクタ 57"/>
          <p:cNvCxnSpPr>
            <a:stCxn id="57" idx="2"/>
            <a:endCxn id="62" idx="0"/>
          </p:cNvCxnSpPr>
          <p:nvPr/>
        </p:nvCxnSpPr>
        <p:spPr>
          <a:xfrm>
            <a:off x="2600878" y="1993016"/>
            <a:ext cx="1" cy="267634"/>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1679029" y="3233418"/>
            <a:ext cx="1861161" cy="388673"/>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a:solidFill>
                  <a:schemeClr val="tx1"/>
                </a:solidFill>
                <a:latin typeface="Times New Roman" panose="02020603050405020304" charset="0"/>
                <a:cs typeface="Times New Roman" panose="02020603050405020304" charset="0"/>
              </a:rPr>
              <a:t>S</a:t>
            </a:r>
            <a:r>
              <a:rPr kumimoji="1" lang="en-US" altLang="zh-CN" sz="2000" dirty="0">
                <a:solidFill>
                  <a:schemeClr val="tx1"/>
                </a:solidFill>
                <a:latin typeface="Times New Roman" panose="02020603050405020304" charset="0"/>
                <a:cs typeface="Times New Roman" panose="02020603050405020304" charset="0"/>
              </a:rPr>
              <a:t>earch</a:t>
            </a:r>
            <a:endParaRPr kumimoji="1" lang="en-US" altLang="zh-CN" sz="2000" dirty="0">
              <a:solidFill>
                <a:schemeClr val="tx1"/>
              </a:solidFill>
              <a:latin typeface="Times New Roman" panose="02020603050405020304" charset="0"/>
              <a:cs typeface="Times New Roman" panose="02020603050405020304" charset="0"/>
            </a:endParaRPr>
          </a:p>
        </p:txBody>
      </p:sp>
      <p:sp>
        <p:nvSpPr>
          <p:cNvPr id="60" name="角丸四角形 59"/>
          <p:cNvSpPr/>
          <p:nvPr/>
        </p:nvSpPr>
        <p:spPr>
          <a:xfrm>
            <a:off x="2168261" y="957193"/>
            <a:ext cx="865233" cy="335280"/>
          </a:xfrm>
          <a:prstGeom prst="round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smtClean="0">
                <a:solidFill>
                  <a:schemeClr val="tx1"/>
                </a:solidFill>
                <a:latin typeface="Times New Roman" panose="02020603050405020304" charset="0"/>
                <a:cs typeface="Times New Roman" panose="02020603050405020304" charset="0"/>
              </a:rPr>
              <a:t>Start</a:t>
            </a:r>
            <a:endParaRPr kumimoji="1" lang="ja-JP" altLang="en-US" sz="2000" dirty="0">
              <a:solidFill>
                <a:schemeClr val="tx1"/>
              </a:solidFill>
              <a:latin typeface="Times New Roman" panose="02020603050405020304" charset="0"/>
              <a:cs typeface="Times New Roman" panose="02020603050405020304" charset="0"/>
            </a:endParaRPr>
          </a:p>
        </p:txBody>
      </p:sp>
      <p:cxnSp>
        <p:nvCxnSpPr>
          <p:cNvPr id="61" name="直線矢印コネクタ 60"/>
          <p:cNvCxnSpPr>
            <a:stCxn id="60" idx="2"/>
            <a:endCxn id="57" idx="0"/>
          </p:cNvCxnSpPr>
          <p:nvPr/>
        </p:nvCxnSpPr>
        <p:spPr>
          <a:xfrm>
            <a:off x="2600878" y="1292473"/>
            <a:ext cx="0" cy="32349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ひし形 61"/>
          <p:cNvSpPr/>
          <p:nvPr/>
        </p:nvSpPr>
        <p:spPr>
          <a:xfrm>
            <a:off x="1161175" y="2260650"/>
            <a:ext cx="2879407" cy="560070"/>
          </a:xfrm>
          <a:prstGeom prst="diamond">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600" dirty="0">
                <a:solidFill>
                  <a:schemeClr val="tx1"/>
                </a:solidFill>
                <a:latin typeface="Times New Roman" panose="02020603050405020304" charset="0"/>
                <a:cs typeface="Times New Roman" panose="02020603050405020304" charset="0"/>
              </a:rPr>
              <a:t>End of iteration?</a:t>
            </a:r>
            <a:endParaRPr kumimoji="1" lang="ja-JP" altLang="en-US" sz="1600" dirty="0">
              <a:solidFill>
                <a:schemeClr val="tx1"/>
              </a:solidFill>
              <a:latin typeface="Times New Roman" panose="02020603050405020304" charset="0"/>
              <a:cs typeface="Times New Roman" panose="02020603050405020304" charset="0"/>
            </a:endParaRPr>
          </a:p>
        </p:txBody>
      </p:sp>
      <p:cxnSp>
        <p:nvCxnSpPr>
          <p:cNvPr id="63" name="直線矢印コネクタ 62"/>
          <p:cNvCxnSpPr/>
          <p:nvPr/>
        </p:nvCxnSpPr>
        <p:spPr>
          <a:xfrm>
            <a:off x="2612785" y="2820720"/>
            <a:ext cx="0" cy="4000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1679029" y="4643304"/>
            <a:ext cx="1861161" cy="388673"/>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000" dirty="0">
                <a:solidFill>
                  <a:schemeClr val="tx1"/>
                </a:solidFill>
                <a:latin typeface="Times New Roman" panose="02020603050405020304" charset="0"/>
                <a:cs typeface="Times New Roman" panose="02020603050405020304" charset="0"/>
              </a:rPr>
              <a:t>Selection</a:t>
            </a:r>
            <a:endParaRPr kumimoji="1" lang="ja-JP" altLang="en-US" sz="2000" dirty="0">
              <a:solidFill>
                <a:schemeClr val="tx1"/>
              </a:solidFill>
              <a:latin typeface="Times New Roman" panose="02020603050405020304" charset="0"/>
              <a:cs typeface="Times New Roman" panose="02020603050405020304" charset="0"/>
            </a:endParaRPr>
          </a:p>
        </p:txBody>
      </p:sp>
      <p:sp>
        <p:nvSpPr>
          <p:cNvPr id="65" name="正方形/長方形 64"/>
          <p:cNvSpPr/>
          <p:nvPr/>
        </p:nvSpPr>
        <p:spPr>
          <a:xfrm>
            <a:off x="1679029" y="5425803"/>
            <a:ext cx="1861161" cy="474750"/>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smtClean="0">
                <a:solidFill>
                  <a:schemeClr val="tx1"/>
                </a:solidFill>
                <a:latin typeface="Times New Roman" panose="02020603050405020304" charset="0"/>
                <a:cs typeface="Times New Roman" panose="02020603050405020304" charset="0"/>
              </a:rPr>
              <a:t>New </a:t>
            </a:r>
            <a:r>
              <a:rPr kumimoji="1" lang="en-US" altLang="zh-CN" sz="2000" dirty="0">
                <a:solidFill>
                  <a:schemeClr val="tx1"/>
                </a:solidFill>
                <a:latin typeface="Times New Roman" panose="02020603050405020304" charset="0"/>
                <a:cs typeface="Times New Roman" panose="02020603050405020304" charset="0"/>
              </a:rPr>
              <a:t>population</a:t>
            </a:r>
            <a:endParaRPr kumimoji="1" lang="ja-JP" altLang="en-US" sz="2000" dirty="0">
              <a:solidFill>
                <a:schemeClr val="tx1"/>
              </a:solidFill>
              <a:latin typeface="Times New Roman" panose="02020603050405020304" charset="0"/>
              <a:cs typeface="Times New Roman" panose="02020603050405020304" charset="0"/>
            </a:endParaRPr>
          </a:p>
        </p:txBody>
      </p:sp>
      <p:sp>
        <p:nvSpPr>
          <p:cNvPr id="66" name="正方形/長方形 65"/>
          <p:cNvSpPr/>
          <p:nvPr/>
        </p:nvSpPr>
        <p:spPr>
          <a:xfrm>
            <a:off x="1679029" y="3933794"/>
            <a:ext cx="1861161" cy="388673"/>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a:solidFill>
                  <a:schemeClr val="tx1"/>
                </a:solidFill>
                <a:latin typeface="Times New Roman" panose="02020603050405020304" charset="0"/>
                <a:cs typeface="Times New Roman" panose="02020603050405020304" charset="0"/>
              </a:rPr>
              <a:t>Evaluation</a:t>
            </a:r>
            <a:endParaRPr kumimoji="1" lang="ja-JP" altLang="en-US" sz="2000" dirty="0">
              <a:solidFill>
                <a:schemeClr val="tx1"/>
              </a:solidFill>
              <a:latin typeface="Times New Roman" panose="02020603050405020304" charset="0"/>
              <a:cs typeface="Times New Roman" panose="02020603050405020304" charset="0"/>
            </a:endParaRPr>
          </a:p>
        </p:txBody>
      </p:sp>
      <p:cxnSp>
        <p:nvCxnSpPr>
          <p:cNvPr id="67" name="直線矢印コネクタ 66"/>
          <p:cNvCxnSpPr/>
          <p:nvPr/>
        </p:nvCxnSpPr>
        <p:spPr>
          <a:xfrm>
            <a:off x="2612785" y="3609443"/>
            <a:ext cx="0" cy="32435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2616595" y="4322467"/>
            <a:ext cx="0" cy="32435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64" idx="2"/>
            <a:endCxn id="65" idx="0"/>
          </p:cNvCxnSpPr>
          <p:nvPr/>
        </p:nvCxnSpPr>
        <p:spPr>
          <a:xfrm>
            <a:off x="2609610" y="5031977"/>
            <a:ext cx="0" cy="393826"/>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a:stCxn id="65" idx="2"/>
          </p:cNvCxnSpPr>
          <p:nvPr/>
        </p:nvCxnSpPr>
        <p:spPr>
          <a:xfrm flipH="1">
            <a:off x="2603563" y="5900553"/>
            <a:ext cx="6047" cy="280514"/>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flipV="1">
            <a:off x="940448" y="6153572"/>
            <a:ext cx="1676147" cy="27495"/>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940448" y="2528673"/>
            <a:ext cx="20883" cy="3624899"/>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a:stCxn id="62" idx="1"/>
          </p:cNvCxnSpPr>
          <p:nvPr/>
        </p:nvCxnSpPr>
        <p:spPr>
          <a:xfrm flipH="1">
            <a:off x="956323" y="2540685"/>
            <a:ext cx="204852"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62" idx="3"/>
          </p:cNvCxnSpPr>
          <p:nvPr/>
        </p:nvCxnSpPr>
        <p:spPr>
          <a:xfrm>
            <a:off x="4040582" y="2540685"/>
            <a:ext cx="507909" cy="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角丸四角形 74"/>
          <p:cNvSpPr/>
          <p:nvPr/>
        </p:nvSpPr>
        <p:spPr>
          <a:xfrm>
            <a:off x="4548491" y="2383296"/>
            <a:ext cx="782955" cy="335280"/>
          </a:xfrm>
          <a:prstGeom prst="round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000" dirty="0" smtClean="0">
                <a:solidFill>
                  <a:schemeClr val="tx1"/>
                </a:solidFill>
                <a:latin typeface="Times New Roman" panose="02020603050405020304" charset="0"/>
                <a:cs typeface="Times New Roman" panose="02020603050405020304" charset="0"/>
              </a:rPr>
              <a:t>end</a:t>
            </a:r>
            <a:endParaRPr kumimoji="1" lang="ja-JP" altLang="en-US" sz="2000" dirty="0">
              <a:solidFill>
                <a:schemeClr val="tx1"/>
              </a:solidFill>
              <a:latin typeface="Times New Roman" panose="02020603050405020304" charset="0"/>
              <a:cs typeface="Times New Roman" panose="02020603050405020304" charset="0"/>
            </a:endParaRPr>
          </a:p>
        </p:txBody>
      </p:sp>
      <p:sp>
        <p:nvSpPr>
          <p:cNvPr id="76" name="テキスト ボックス 75"/>
          <p:cNvSpPr txBox="1"/>
          <p:nvPr/>
        </p:nvSpPr>
        <p:spPr>
          <a:xfrm>
            <a:off x="4014502" y="2120873"/>
            <a:ext cx="560070" cy="400110"/>
          </a:xfrm>
          <a:prstGeom prst="rect">
            <a:avLst/>
          </a:prstGeom>
          <a:noFill/>
        </p:spPr>
        <p:txBody>
          <a:bodyPr wrap="square" rtlCol="0">
            <a:spAutoFit/>
          </a:bodyPr>
          <a:lstStyle/>
          <a:p>
            <a:pPr algn="ctr"/>
            <a:r>
              <a:rPr kumimoji="1" lang="en-US" altLang="zh-CN" sz="2000" dirty="0" smtClean="0">
                <a:latin typeface="Times New Roman" panose="02020603050405020304" charset="0"/>
                <a:cs typeface="Times New Roman" panose="02020603050405020304" charset="0"/>
              </a:rPr>
              <a:t>yes</a:t>
            </a:r>
            <a:endParaRPr kumimoji="1" lang="ja-JP" altLang="en-US" sz="2000" dirty="0">
              <a:latin typeface="Times New Roman" panose="02020603050405020304" charset="0"/>
              <a:cs typeface="Times New Roman" panose="02020603050405020304" charset="0"/>
            </a:endParaRPr>
          </a:p>
        </p:txBody>
      </p:sp>
      <p:sp>
        <p:nvSpPr>
          <p:cNvPr id="77" name="テキスト ボックス 76"/>
          <p:cNvSpPr txBox="1"/>
          <p:nvPr/>
        </p:nvSpPr>
        <p:spPr>
          <a:xfrm>
            <a:off x="2801380" y="2798230"/>
            <a:ext cx="560070" cy="400110"/>
          </a:xfrm>
          <a:prstGeom prst="rect">
            <a:avLst/>
          </a:prstGeom>
          <a:noFill/>
        </p:spPr>
        <p:txBody>
          <a:bodyPr wrap="square" rtlCol="0">
            <a:spAutoFit/>
          </a:bodyPr>
          <a:lstStyle/>
          <a:p>
            <a:r>
              <a:rPr kumimoji="1" lang="en-US" altLang="zh-CN" sz="2000" dirty="0" smtClean="0">
                <a:latin typeface="Times New Roman" panose="02020603050405020304" charset="0"/>
                <a:cs typeface="Times New Roman" panose="02020603050405020304" charset="0"/>
              </a:rPr>
              <a:t>no</a:t>
            </a:r>
            <a:endParaRPr kumimoji="1" lang="ja-JP" altLang="en-US" sz="2000" dirty="0">
              <a:latin typeface="Times New Roman" panose="02020603050405020304" charset="0"/>
              <a:cs typeface="Times New Roman" panose="02020603050405020304" charset="0"/>
            </a:endParaRPr>
          </a:p>
        </p:txBody>
      </p:sp>
      <p:sp>
        <p:nvSpPr>
          <p:cNvPr id="107" name="正方形/長方形 106"/>
          <p:cNvSpPr/>
          <p:nvPr/>
        </p:nvSpPr>
        <p:spPr>
          <a:xfrm>
            <a:off x="4334796" y="3376208"/>
            <a:ext cx="1798514" cy="17579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2"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3"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37" name="正方形/長方形 36"/>
          <p:cNvSpPr/>
          <p:nvPr/>
        </p:nvSpPr>
        <p:spPr>
          <a:xfrm>
            <a:off x="4744875" y="1022891"/>
            <a:ext cx="6777246" cy="1200329"/>
          </a:xfrm>
          <a:prstGeom prst="rect">
            <a:avLst/>
          </a:prstGeom>
        </p:spPr>
        <p:txBody>
          <a:bodyPr wrap="square">
            <a:spAutoFit/>
          </a:bodyPr>
          <a:lstStyle/>
          <a:p>
            <a:r>
              <a:rPr lang="en-US" altLang="ja-JP" dirty="0" smtClean="0">
                <a:latin typeface="Times New Roman" panose="02020603050405020304" charset="0"/>
                <a:cs typeface="Times New Roman" panose="02020603050405020304" charset="0"/>
              </a:rPr>
              <a:t>T</a:t>
            </a:r>
            <a:r>
              <a:rPr lang="ja-JP" altLang="en-US" dirty="0" smtClean="0">
                <a:latin typeface="Times New Roman" panose="02020603050405020304" charset="0"/>
                <a:cs typeface="Times New Roman" panose="02020603050405020304" charset="0"/>
              </a:rPr>
              <a:t>here </a:t>
            </a:r>
            <a:r>
              <a:rPr lang="ja-JP" altLang="en-US" dirty="0">
                <a:latin typeface="Times New Roman" panose="02020603050405020304" charset="0"/>
                <a:cs typeface="Times New Roman" panose="02020603050405020304" charset="0"/>
              </a:rPr>
              <a:t>are three main ways to realize exploitation and </a:t>
            </a:r>
            <a:r>
              <a:rPr lang="ja-JP" altLang="en-US" dirty="0" smtClean="0">
                <a:latin typeface="Times New Roman" panose="02020603050405020304" charset="0"/>
                <a:cs typeface="Times New Roman" panose="02020603050405020304" charset="0"/>
              </a:rPr>
              <a:t>exploration</a:t>
            </a:r>
            <a:endParaRPr lang="en-US" altLang="ja-JP" dirty="0" smtClean="0">
              <a:latin typeface="Times New Roman" panose="02020603050405020304" charset="0"/>
              <a:cs typeface="Times New Roman" panose="02020603050405020304" charset="0"/>
            </a:endParaRPr>
          </a:p>
          <a:p>
            <a:endParaRPr lang="en-US" altLang="ja-JP" dirty="0">
              <a:latin typeface="Times New Roman" panose="02020603050405020304" charset="0"/>
              <a:cs typeface="Times New Roman" panose="02020603050405020304" charset="0"/>
            </a:endParaRPr>
          </a:p>
          <a:p>
            <a:endParaRPr lang="en-US" altLang="ja-JP" dirty="0" smtClean="0">
              <a:latin typeface="Times New Roman" panose="02020603050405020304" charset="0"/>
              <a:cs typeface="Times New Roman" panose="02020603050405020304" charset="0"/>
            </a:endParaRPr>
          </a:p>
          <a:p>
            <a:r>
              <a:rPr lang="ja-JP" altLang="en-US" dirty="0" smtClean="0">
                <a:latin typeface="Times New Roman" panose="02020603050405020304" charset="0"/>
                <a:cs typeface="Times New Roman" panose="02020603050405020304" charset="0"/>
              </a:rPr>
              <a:t>operations</a:t>
            </a:r>
            <a:r>
              <a:rPr lang="ja-JP" altLang="en-US" dirty="0">
                <a:latin typeface="Times New Roman" panose="02020603050405020304" charset="0"/>
                <a:cs typeface="Times New Roman" panose="02020603050405020304" charset="0"/>
              </a:rPr>
              <a:t>: selection, attraction, and perturbation operations.</a:t>
            </a:r>
            <a:endParaRPr lang="ja-JP" altLang="en-US" dirty="0">
              <a:latin typeface="Times New Roman" panose="02020603050405020304" charset="0"/>
              <a:cs typeface="Times New Roman" panose="02020603050405020304" charset="0"/>
            </a:endParaRPr>
          </a:p>
        </p:txBody>
      </p:sp>
      <p:sp>
        <p:nvSpPr>
          <p:cNvPr id="79" name="正方形/長方形 78"/>
          <p:cNvSpPr/>
          <p:nvPr/>
        </p:nvSpPr>
        <p:spPr>
          <a:xfrm>
            <a:off x="5857627" y="1837661"/>
            <a:ext cx="1861161" cy="388673"/>
          </a:xfrm>
          <a:prstGeom prst="rect">
            <a:avLst/>
          </a:prstGeom>
          <a:noFill/>
          <a:ln w="28575">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000" dirty="0">
              <a:solidFill>
                <a:schemeClr val="tx1"/>
              </a:solidFill>
              <a:latin typeface="Times New Roman" panose="02020603050405020304" charset="0"/>
              <a:cs typeface="Times New Roman" panose="02020603050405020304" charset="0"/>
            </a:endParaRPr>
          </a:p>
        </p:txBody>
      </p:sp>
      <p:sp>
        <p:nvSpPr>
          <p:cNvPr id="80" name="正方形/長方形 79"/>
          <p:cNvSpPr/>
          <p:nvPr/>
        </p:nvSpPr>
        <p:spPr>
          <a:xfrm>
            <a:off x="8155419" y="1840763"/>
            <a:ext cx="1167897" cy="388673"/>
          </a:xfrm>
          <a:prstGeom prst="rect">
            <a:avLst/>
          </a:prstGeom>
          <a:noFill/>
          <a:ln w="28575">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000" dirty="0">
              <a:solidFill>
                <a:schemeClr val="tx1"/>
              </a:solidFill>
              <a:latin typeface="Times New Roman" panose="02020603050405020304" charset="0"/>
              <a:cs typeface="Times New Roman" panose="02020603050405020304" charset="0"/>
            </a:endParaRPr>
          </a:p>
        </p:txBody>
      </p:sp>
      <p:sp>
        <p:nvSpPr>
          <p:cNvPr id="82" name="正方形/長方形 81"/>
          <p:cNvSpPr/>
          <p:nvPr/>
        </p:nvSpPr>
        <p:spPr>
          <a:xfrm>
            <a:off x="8155419" y="1013557"/>
            <a:ext cx="1167897" cy="388673"/>
          </a:xfrm>
          <a:prstGeom prst="rect">
            <a:avLst/>
          </a:prstGeom>
          <a:noFill/>
          <a:ln w="28575">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000" dirty="0">
              <a:solidFill>
                <a:schemeClr val="tx1"/>
              </a:solidFill>
              <a:latin typeface="Times New Roman" panose="02020603050405020304" charset="0"/>
              <a:cs typeface="Times New Roman" panose="02020603050405020304" charset="0"/>
            </a:endParaRPr>
          </a:p>
        </p:txBody>
      </p:sp>
      <p:sp>
        <p:nvSpPr>
          <p:cNvPr id="83" name="正方形/長方形 82"/>
          <p:cNvSpPr/>
          <p:nvPr/>
        </p:nvSpPr>
        <p:spPr>
          <a:xfrm>
            <a:off x="9719077" y="1011208"/>
            <a:ext cx="1167897" cy="388673"/>
          </a:xfrm>
          <a:prstGeom prst="rect">
            <a:avLst/>
          </a:prstGeom>
          <a:noFill/>
          <a:ln w="28575">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2000" dirty="0">
              <a:solidFill>
                <a:schemeClr val="tx1"/>
              </a:solidFill>
              <a:latin typeface="Times New Roman" panose="02020603050405020304" charset="0"/>
              <a:cs typeface="Times New Roman" panose="02020603050405020304" charset="0"/>
            </a:endParaRPr>
          </a:p>
        </p:txBody>
      </p:sp>
      <p:cxnSp>
        <p:nvCxnSpPr>
          <p:cNvPr id="84" name="直線矢印コネクタ 83"/>
          <p:cNvCxnSpPr>
            <a:stCxn id="79" idx="0"/>
            <a:endCxn id="82" idx="2"/>
          </p:cNvCxnSpPr>
          <p:nvPr/>
        </p:nvCxnSpPr>
        <p:spPr>
          <a:xfrm flipV="1">
            <a:off x="6788208" y="1402230"/>
            <a:ext cx="1951160" cy="43543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p:cNvCxnSpPr>
            <a:stCxn id="80" idx="0"/>
            <a:endCxn id="83" idx="2"/>
          </p:cNvCxnSpPr>
          <p:nvPr/>
        </p:nvCxnSpPr>
        <p:spPr>
          <a:xfrm flipV="1">
            <a:off x="8739368" y="1399881"/>
            <a:ext cx="1563658" cy="440882"/>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p:cNvSpPr/>
          <p:nvPr/>
        </p:nvSpPr>
        <p:spPr>
          <a:xfrm>
            <a:off x="1187223" y="6134380"/>
            <a:ext cx="2518638" cy="507831"/>
          </a:xfrm>
          <a:prstGeom prst="rect">
            <a:avLst/>
          </a:prstGeom>
        </p:spPr>
        <p:txBody>
          <a:bodyPr wrap="none">
            <a:spAutoFit/>
          </a:bodyPr>
          <a:lstStyle/>
          <a:p>
            <a:pPr>
              <a:lnSpc>
                <a:spcPct val="150000"/>
              </a:lnSpc>
            </a:pPr>
            <a:r>
              <a:rPr lang="en-US" altLang="ja-JP" dirty="0">
                <a:latin typeface="Times New Roman Regular" panose="02020703060505090304" charset="0"/>
                <a:ea typeface="ＭＳ Ｐゴシック" panose="020B0600070205080204" charset="-128"/>
                <a:cs typeface="Times New Roman Regular" panose="02020703060505090304" charset="0"/>
                <a:sym typeface="+mn-ea"/>
              </a:rPr>
              <a:t>The main </a:t>
            </a:r>
            <a:r>
              <a:rPr lang="en-US" altLang="ja-JP" dirty="0" smtClean="0">
                <a:latin typeface="Times New Roman Regular" panose="02020703060505090304" charset="0"/>
                <a:ea typeface="ＭＳ Ｐゴシック" panose="020B0600070205080204" charset="-128"/>
                <a:cs typeface="Times New Roman Regular" panose="02020703060505090304" charset="0"/>
                <a:sym typeface="+mn-ea"/>
              </a:rPr>
              <a:t>steps of </a:t>
            </a:r>
            <a:r>
              <a:rPr lang="en-US" altLang="ja-JP" dirty="0">
                <a:latin typeface="Times New Roman Regular" panose="02020703060505090304" charset="0"/>
                <a:ea typeface="ＭＳ Ｐゴシック" panose="020B0600070205080204" charset="-128"/>
                <a:cs typeface="Times New Roman Regular" panose="02020703060505090304" charset="0"/>
                <a:sym typeface="+mn-ea"/>
              </a:rPr>
              <a:t>MHAs</a:t>
            </a:r>
            <a:endParaRPr lang="en-US" altLang="ja-JP" dirty="0">
              <a:latin typeface="Times New Roman Regular" panose="02020703060505090304" charset="0"/>
              <a:ea typeface="ＭＳ Ｐゴシック" panose="020B0600070205080204" charset="-128"/>
              <a:cs typeface="Times New Roman Regular" panose="02020703060505090304" charset="0"/>
              <a:sym typeface="+mn-ea"/>
            </a:endParaRPr>
          </a:p>
        </p:txBody>
      </p:sp>
      <p:sp>
        <p:nvSpPr>
          <p:cNvPr id="45" name="正方形/長方形 44"/>
          <p:cNvSpPr/>
          <p:nvPr/>
        </p:nvSpPr>
        <p:spPr>
          <a:xfrm>
            <a:off x="5430093" y="6196616"/>
            <a:ext cx="2698175" cy="507831"/>
          </a:xfrm>
          <a:prstGeom prst="rect">
            <a:avLst/>
          </a:prstGeom>
        </p:spPr>
        <p:txBody>
          <a:bodyPr wrap="none">
            <a:spAutoFit/>
          </a:bodyPr>
          <a:lstStyle/>
          <a:p>
            <a:pPr>
              <a:lnSpc>
                <a:spcPct val="150000"/>
              </a:lnSpc>
            </a:pPr>
            <a:r>
              <a:rPr lang="en-US" altLang="ja-JP" dirty="0">
                <a:latin typeface="Times New Roman Regular" panose="02020703060505090304" charset="0"/>
                <a:ea typeface="ＭＳ Ｐゴシック" panose="020B0600070205080204" charset="-128"/>
                <a:cs typeface="Times New Roman Regular" panose="02020703060505090304" charset="0"/>
                <a:sym typeface="+mn-ea"/>
              </a:rPr>
              <a:t>The main classes of MHAs</a:t>
            </a:r>
            <a:endParaRPr lang="en-US" altLang="ja-JP" dirty="0">
              <a:latin typeface="Times New Roman Regular" panose="02020703060505090304" charset="0"/>
              <a:ea typeface="ＭＳ Ｐゴシック" panose="020B0600070205080204" charset="-128"/>
              <a:cs typeface="Times New Roman Regular" panose="02020703060505090304" charset="0"/>
              <a:sym typeface="+mn-ea"/>
            </a:endParaRPr>
          </a:p>
        </p:txBody>
      </p:sp>
      <p:cxnSp>
        <p:nvCxnSpPr>
          <p:cNvPr id="90" name="直線矢印コネクタ 89"/>
          <p:cNvCxnSpPr>
            <a:stCxn id="81" idx="3"/>
            <a:endCxn id="87" idx="1"/>
          </p:cNvCxnSpPr>
          <p:nvPr/>
        </p:nvCxnSpPr>
        <p:spPr>
          <a:xfrm>
            <a:off x="3576904" y="4135637"/>
            <a:ext cx="495935" cy="4108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63"/>
          <p:cNvSpPr/>
          <p:nvPr/>
        </p:nvSpPr>
        <p:spPr>
          <a:xfrm>
            <a:off x="1413510" y="229870"/>
            <a:ext cx="9198610" cy="645160"/>
          </a:xfrm>
          <a:prstGeom prst="rect">
            <a:avLst/>
          </a:prstGeom>
        </p:spPr>
        <p:txBody>
          <a:bodyPr wrap="square">
            <a:spAutoFit/>
          </a:bodyPr>
          <a:p>
            <a:pPr algn="l">
              <a:lnSpc>
                <a:spcPct val="150000"/>
              </a:lnSpc>
              <a:buClrTx/>
              <a:buSzTx/>
              <a:buFontTx/>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Theoretical basis</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4" name="円/楕円 3"/>
          <p:cNvSpPr/>
          <p:nvPr/>
        </p:nvSpPr>
        <p:spPr>
          <a:xfrm>
            <a:off x="6610597" y="3289904"/>
            <a:ext cx="2556407" cy="2700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p:nvSpPr>
        <p:spPr>
          <a:xfrm>
            <a:off x="3893867" y="3289905"/>
            <a:ext cx="2556407" cy="2700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4471299" y="3484424"/>
            <a:ext cx="1325877" cy="6520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Perturbation</a:t>
            </a:r>
            <a:endParaRPr lang="ja-JP" altLang="en-US" sz="1600" dirty="0">
              <a:solidFill>
                <a:schemeClr val="tx1"/>
              </a:solidFill>
              <a:latin typeface="Times New Roman" panose="02020603050405020304" charset="0"/>
              <a:cs typeface="Times New Roman" panose="02020603050405020304" charset="0"/>
            </a:endParaRPr>
          </a:p>
        </p:txBody>
      </p:sp>
      <p:sp>
        <p:nvSpPr>
          <p:cNvPr id="7" name="正方形/長方形 6"/>
          <p:cNvSpPr/>
          <p:nvPr/>
        </p:nvSpPr>
        <p:spPr>
          <a:xfrm>
            <a:off x="4207746" y="4311191"/>
            <a:ext cx="1201735" cy="69886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Attraction</a:t>
            </a:r>
            <a:endParaRPr lang="ja-JP" altLang="en-US" sz="1600" dirty="0">
              <a:solidFill>
                <a:schemeClr val="tx1"/>
              </a:solidFill>
              <a:latin typeface="Times New Roman" panose="02020603050405020304" charset="0"/>
              <a:cs typeface="Times New Roman" panose="02020603050405020304" charset="0"/>
            </a:endParaRPr>
          </a:p>
        </p:txBody>
      </p:sp>
      <p:sp>
        <p:nvSpPr>
          <p:cNvPr id="8" name="正方形/長方形 7"/>
          <p:cNvSpPr/>
          <p:nvPr/>
        </p:nvSpPr>
        <p:spPr>
          <a:xfrm>
            <a:off x="4471299" y="5187921"/>
            <a:ext cx="1325877" cy="659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Selection</a:t>
            </a:r>
            <a:endParaRPr lang="ja-JP" altLang="en-US" sz="1600" dirty="0">
              <a:solidFill>
                <a:schemeClr val="tx1"/>
              </a:solidFill>
              <a:latin typeface="Times New Roman" panose="02020603050405020304" charset="0"/>
              <a:cs typeface="Times New Roman" panose="02020603050405020304" charset="0"/>
            </a:endParaRPr>
          </a:p>
        </p:txBody>
      </p:sp>
      <p:sp>
        <p:nvSpPr>
          <p:cNvPr id="9" name="円/楕円 8"/>
          <p:cNvSpPr/>
          <p:nvPr/>
        </p:nvSpPr>
        <p:spPr>
          <a:xfrm>
            <a:off x="5944211" y="4294600"/>
            <a:ext cx="1004750" cy="746759"/>
          </a:xfrm>
          <a:prstGeom prst="ellipse">
            <a:avLst/>
          </a:prstGeom>
          <a:solidFill>
            <a:schemeClr val="accent2">
              <a:lumMod val="40000"/>
              <a:lumOff val="60000"/>
            </a:schemeClr>
          </a:solidFill>
          <a:ln w="3175">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screen</a:t>
            </a:r>
            <a:endParaRPr lang="ja-JP" altLang="en-US" sz="1600" dirty="0">
              <a:solidFill>
                <a:schemeClr val="tx1"/>
              </a:solidFill>
              <a:latin typeface="Times New Roman" panose="02020603050405020304" charset="0"/>
              <a:cs typeface="Times New Roman" panose="02020603050405020304" charset="0"/>
            </a:endParaRPr>
          </a:p>
        </p:txBody>
      </p:sp>
      <p:sp>
        <p:nvSpPr>
          <p:cNvPr id="10" name="正方形/長方形 9"/>
          <p:cNvSpPr/>
          <p:nvPr/>
        </p:nvSpPr>
        <p:spPr>
          <a:xfrm>
            <a:off x="7258030" y="3459961"/>
            <a:ext cx="1463050" cy="4354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Deterministic</a:t>
            </a:r>
            <a:endParaRPr lang="ja-JP" altLang="en-US" sz="1600" dirty="0">
              <a:solidFill>
                <a:schemeClr val="tx1"/>
              </a:solidFill>
              <a:latin typeface="Times New Roman" panose="02020603050405020304" charset="0"/>
              <a:cs typeface="Times New Roman" panose="02020603050405020304" charset="0"/>
            </a:endParaRPr>
          </a:p>
        </p:txBody>
      </p:sp>
      <p:sp>
        <p:nvSpPr>
          <p:cNvPr id="11" name="正方形/長方形 10"/>
          <p:cNvSpPr/>
          <p:nvPr/>
        </p:nvSpPr>
        <p:spPr>
          <a:xfrm>
            <a:off x="7602071" y="4075172"/>
            <a:ext cx="1441226" cy="4354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Adaptive</a:t>
            </a:r>
            <a:endParaRPr lang="ja-JP" altLang="en-US" sz="1600" dirty="0">
              <a:solidFill>
                <a:schemeClr val="tx1"/>
              </a:solidFill>
              <a:latin typeface="Times New Roman" panose="02020603050405020304" charset="0"/>
              <a:cs typeface="Times New Roman" panose="02020603050405020304" charset="0"/>
            </a:endParaRPr>
          </a:p>
        </p:txBody>
      </p:sp>
      <p:sp>
        <p:nvSpPr>
          <p:cNvPr id="12" name="正方形/長方形 11"/>
          <p:cNvSpPr/>
          <p:nvPr/>
        </p:nvSpPr>
        <p:spPr>
          <a:xfrm>
            <a:off x="7258033" y="5412163"/>
            <a:ext cx="1463051" cy="4354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Intelligent</a:t>
            </a:r>
            <a:endParaRPr lang="ja-JP" altLang="en-US" sz="1600" dirty="0">
              <a:solidFill>
                <a:schemeClr val="tx1"/>
              </a:solidFill>
              <a:latin typeface="Times New Roman" panose="02020603050405020304" charset="0"/>
              <a:cs typeface="Times New Roman" panose="02020603050405020304" charset="0"/>
            </a:endParaRPr>
          </a:p>
        </p:txBody>
      </p:sp>
      <p:sp>
        <p:nvSpPr>
          <p:cNvPr id="13" name="正方形/長方形 12"/>
          <p:cNvSpPr/>
          <p:nvPr/>
        </p:nvSpPr>
        <p:spPr>
          <a:xfrm>
            <a:off x="7602070" y="4738333"/>
            <a:ext cx="1441228" cy="4354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Hybrid</a:t>
            </a:r>
            <a:endParaRPr lang="ja-JP" altLang="en-US" sz="1600" dirty="0">
              <a:solidFill>
                <a:schemeClr val="tx1"/>
              </a:solidFill>
              <a:latin typeface="Times New Roman" panose="02020603050405020304" charset="0"/>
              <a:cs typeface="Times New Roman" panose="02020603050405020304" charset="0"/>
            </a:endParaRPr>
          </a:p>
        </p:txBody>
      </p:sp>
      <p:cxnSp>
        <p:nvCxnSpPr>
          <p:cNvPr id="14" name="直線矢印コネクタ 13"/>
          <p:cNvCxnSpPr>
            <a:stCxn id="6" idx="3"/>
            <a:endCxn id="9" idx="1"/>
          </p:cNvCxnSpPr>
          <p:nvPr/>
        </p:nvCxnSpPr>
        <p:spPr>
          <a:xfrm>
            <a:off x="5797176" y="3810450"/>
            <a:ext cx="294177" cy="593510"/>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7" idx="3"/>
            <a:endCxn id="9" idx="2"/>
          </p:cNvCxnSpPr>
          <p:nvPr/>
        </p:nvCxnSpPr>
        <p:spPr>
          <a:xfrm>
            <a:off x="5409481" y="4660622"/>
            <a:ext cx="534730" cy="7358"/>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stCxn id="8" idx="3"/>
            <a:endCxn id="9" idx="3"/>
          </p:cNvCxnSpPr>
          <p:nvPr/>
        </p:nvCxnSpPr>
        <p:spPr>
          <a:xfrm flipV="1">
            <a:off x="5797176" y="4931999"/>
            <a:ext cx="294177" cy="585758"/>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9" idx="7"/>
            <a:endCxn id="10" idx="1"/>
          </p:cNvCxnSpPr>
          <p:nvPr/>
        </p:nvCxnSpPr>
        <p:spPr>
          <a:xfrm flipV="1">
            <a:off x="6801819" y="3677676"/>
            <a:ext cx="456211" cy="726284"/>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9" idx="6"/>
            <a:endCxn id="11" idx="1"/>
          </p:cNvCxnSpPr>
          <p:nvPr/>
        </p:nvCxnSpPr>
        <p:spPr>
          <a:xfrm flipV="1">
            <a:off x="6948961" y="4292887"/>
            <a:ext cx="653110" cy="375093"/>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9" idx="6"/>
            <a:endCxn id="13" idx="1"/>
          </p:cNvCxnSpPr>
          <p:nvPr/>
        </p:nvCxnSpPr>
        <p:spPr>
          <a:xfrm>
            <a:off x="6948961" y="4667980"/>
            <a:ext cx="653109" cy="288068"/>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9" idx="5"/>
            <a:endCxn id="12" idx="1"/>
          </p:cNvCxnSpPr>
          <p:nvPr/>
        </p:nvCxnSpPr>
        <p:spPr>
          <a:xfrm>
            <a:off x="6801819" y="4931999"/>
            <a:ext cx="456214" cy="697879"/>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9587683" y="3892517"/>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9831523" y="4515045"/>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9831523" y="5168759"/>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9491889" y="5847168"/>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10" idx="3"/>
          </p:cNvCxnSpPr>
          <p:nvPr/>
        </p:nvCxnSpPr>
        <p:spPr>
          <a:xfrm>
            <a:off x="8721084" y="3677672"/>
            <a:ext cx="701019" cy="0"/>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13" idx="3"/>
          </p:cNvCxnSpPr>
          <p:nvPr/>
        </p:nvCxnSpPr>
        <p:spPr>
          <a:xfrm>
            <a:off x="9043298" y="4956044"/>
            <a:ext cx="635724" cy="0"/>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11" idx="3"/>
          </p:cNvCxnSpPr>
          <p:nvPr/>
        </p:nvCxnSpPr>
        <p:spPr>
          <a:xfrm>
            <a:off x="9043301" y="4292883"/>
            <a:ext cx="635725" cy="0"/>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12" idx="3"/>
          </p:cNvCxnSpPr>
          <p:nvPr/>
        </p:nvCxnSpPr>
        <p:spPr>
          <a:xfrm flipV="1">
            <a:off x="8721084" y="5629877"/>
            <a:ext cx="701019" cy="1"/>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4471299" y="2828211"/>
            <a:ext cx="1572866"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Three operations</a:t>
            </a:r>
            <a:endParaRPr lang="ja-JP" altLang="en-US" sz="1600" dirty="0"/>
          </a:p>
        </p:txBody>
      </p:sp>
      <p:sp>
        <p:nvSpPr>
          <p:cNvPr id="30" name="正方形/長方形 29"/>
          <p:cNvSpPr/>
          <p:nvPr/>
        </p:nvSpPr>
        <p:spPr>
          <a:xfrm>
            <a:off x="7149507" y="2831359"/>
            <a:ext cx="1321196"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Four schemes</a:t>
            </a:r>
            <a:endParaRPr lang="ja-JP" altLang="en-US" sz="1600" dirty="0"/>
          </a:p>
        </p:txBody>
      </p:sp>
      <p:sp>
        <p:nvSpPr>
          <p:cNvPr id="31" name="正方形/長方形 30"/>
          <p:cNvSpPr/>
          <p:nvPr/>
        </p:nvSpPr>
        <p:spPr>
          <a:xfrm>
            <a:off x="10082930" y="2831359"/>
            <a:ext cx="742511"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MHAs</a:t>
            </a:r>
            <a:endParaRPr lang="ja-JP" altLang="en-US" sz="1600" dirty="0"/>
          </a:p>
        </p:txBody>
      </p:sp>
      <p:sp>
        <p:nvSpPr>
          <p:cNvPr id="32" name="正方形/長方形 31"/>
          <p:cNvSpPr/>
          <p:nvPr/>
        </p:nvSpPr>
        <p:spPr>
          <a:xfrm>
            <a:off x="9499523" y="5474675"/>
            <a:ext cx="481222"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SIS</a:t>
            </a:r>
            <a:endParaRPr lang="ja-JP" altLang="en-US" sz="1600" dirty="0"/>
          </a:p>
        </p:txBody>
      </p:sp>
      <p:sp>
        <p:nvSpPr>
          <p:cNvPr id="33" name="正方形/長方形 32"/>
          <p:cNvSpPr/>
          <p:nvPr/>
        </p:nvSpPr>
        <p:spPr>
          <a:xfrm>
            <a:off x="9843445" y="4764005"/>
            <a:ext cx="2202847"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DE, CJADE, GLPSO …</a:t>
            </a:r>
            <a:endParaRPr lang="ja-JP" altLang="en-US" sz="1600" dirty="0"/>
          </a:p>
        </p:txBody>
      </p:sp>
      <p:sp>
        <p:nvSpPr>
          <p:cNvPr id="34" name="正方形/長方形 33"/>
          <p:cNvSpPr/>
          <p:nvPr/>
        </p:nvSpPr>
        <p:spPr>
          <a:xfrm>
            <a:off x="9818686" y="4105347"/>
            <a:ext cx="2119491"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CGSA-M, MDBSO, …</a:t>
            </a:r>
            <a:endParaRPr lang="ja-JP" altLang="en-US" sz="1600" dirty="0"/>
          </a:p>
        </p:txBody>
      </p:sp>
      <p:sp>
        <p:nvSpPr>
          <p:cNvPr id="35" name="正方形/長方形 34"/>
          <p:cNvSpPr/>
          <p:nvPr/>
        </p:nvSpPr>
        <p:spPr>
          <a:xfrm>
            <a:off x="9534501" y="3473685"/>
            <a:ext cx="2140330"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GWO, HGSA, SCA, …</a:t>
            </a:r>
            <a:endParaRPr lang="ja-JP" altLang="en-US" sz="1600" dirty="0"/>
          </a:p>
        </p:txBody>
      </p:sp>
      <p:cxnSp>
        <p:nvCxnSpPr>
          <p:cNvPr id="37"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8"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40" name="正方形/長方形 39"/>
          <p:cNvSpPr/>
          <p:nvPr/>
        </p:nvSpPr>
        <p:spPr>
          <a:xfrm>
            <a:off x="661241" y="1115691"/>
            <a:ext cx="11156290" cy="923330"/>
          </a:xfrm>
          <a:prstGeom prst="rect">
            <a:avLst/>
          </a:prstGeom>
        </p:spPr>
        <p:txBody>
          <a:bodyPr wrap="square">
            <a:spAutoFit/>
          </a:bodyPr>
          <a:lstStyle/>
          <a:p>
            <a:r>
              <a:rPr lang="en-US" altLang="ja-JP" dirty="0">
                <a:latin typeface="Times New Roman" panose="02020603050405020304" charset="0"/>
                <a:cs typeface="Times New Roman" panose="02020603050405020304" charset="0"/>
              </a:rPr>
              <a:t>In essence, the balance of exploitation and exploration of MHAs is realized by combining selection, attraction, or perturbation operations. </a:t>
            </a:r>
            <a:r>
              <a:rPr lang="en-US" altLang="ja-JP" dirty="0" smtClean="0">
                <a:latin typeface="Times New Roman" panose="02020603050405020304" charset="0"/>
                <a:cs typeface="Times New Roman" panose="02020603050405020304" charset="0"/>
              </a:rPr>
              <a:t>We </a:t>
            </a:r>
            <a:r>
              <a:rPr lang="en-US" altLang="ja-JP" dirty="0">
                <a:latin typeface="Times New Roman" panose="02020603050405020304" charset="0"/>
                <a:cs typeface="Times New Roman" panose="02020603050405020304" charset="0"/>
              </a:rPr>
              <a:t>divide the main combination methods into the following three types: </a:t>
            </a:r>
            <a:r>
              <a:rPr lang="en-US" altLang="ja-JP" dirty="0">
                <a:solidFill>
                  <a:schemeClr val="accent1">
                    <a:lumMod val="75000"/>
                  </a:schemeClr>
                </a:solidFill>
                <a:latin typeface="Times New Roman" panose="02020603050405020304" charset="0"/>
                <a:cs typeface="Times New Roman" panose="02020603050405020304" charset="0"/>
              </a:rPr>
              <a:t>deterministic, adaptive, and hybrid schemes.</a:t>
            </a:r>
            <a:endParaRPr lang="ja-JP" altLang="en-US" dirty="0">
              <a:solidFill>
                <a:schemeClr val="accent1">
                  <a:lumMod val="75000"/>
                </a:schemeClr>
              </a:solidFill>
              <a:latin typeface="Times New Roman" panose="02020603050405020304" charset="0"/>
              <a:cs typeface="Times New Roman" panose="02020603050405020304" charset="0"/>
            </a:endParaRPr>
          </a:p>
        </p:txBody>
      </p:sp>
      <p:sp>
        <p:nvSpPr>
          <p:cNvPr id="43" name="角丸四角形 42"/>
          <p:cNvSpPr/>
          <p:nvPr/>
        </p:nvSpPr>
        <p:spPr>
          <a:xfrm>
            <a:off x="661241" y="3226576"/>
            <a:ext cx="3083445" cy="2827076"/>
          </a:xfrm>
          <a:prstGeom prst="roundRect">
            <a:avLst/>
          </a:prstGeom>
          <a:solidFill>
            <a:schemeClr val="accent4">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r>
              <a:rPr lang="en-US" altLang="ja-JP" dirty="0">
                <a:latin typeface="Times New Roman" panose="02020603050405020304" charset="0"/>
                <a:cs typeface="Times New Roman" panose="02020603050405020304" charset="0"/>
              </a:rPr>
              <a:t>However, </a:t>
            </a:r>
            <a:r>
              <a:rPr lang="en-US" altLang="ja-JP" dirty="0" smtClean="0">
                <a:latin typeface="Times New Roman" panose="02020603050405020304" charset="0"/>
                <a:cs typeface="Times New Roman" panose="02020603050405020304" charset="0"/>
              </a:rPr>
              <a:t>these </a:t>
            </a:r>
            <a:r>
              <a:rPr lang="ja-JP" altLang="en-US" dirty="0" smtClean="0">
                <a:latin typeface="Times New Roman" panose="02020603050405020304" charset="0"/>
                <a:cs typeface="Times New Roman" panose="02020603050405020304" charset="0"/>
              </a:rPr>
              <a:t>schemes </a:t>
            </a:r>
            <a:r>
              <a:rPr lang="ja-JP" altLang="en-US" dirty="0">
                <a:latin typeface="Times New Roman" panose="02020603050405020304" charset="0"/>
                <a:cs typeface="Times New Roman" panose="02020603050405020304" charset="0"/>
              </a:rPr>
              <a:t>are both prior </a:t>
            </a:r>
            <a:r>
              <a:rPr lang="ja-JP" altLang="en-US" dirty="0">
                <a:solidFill>
                  <a:srgbClr val="FF0000"/>
                </a:solidFill>
                <a:latin typeface="Times New Roman" panose="02020603050405020304" charset="0"/>
                <a:cs typeface="Times New Roman" panose="02020603050405020304" charset="0"/>
              </a:rPr>
              <a:t>experience-based schemes </a:t>
            </a:r>
            <a:r>
              <a:rPr lang="ja-JP" altLang="en-US" dirty="0">
                <a:latin typeface="Times New Roman" panose="02020603050405020304" charset="0"/>
                <a:cs typeface="Times New Roman" panose="02020603050405020304" charset="0"/>
              </a:rPr>
              <a:t>that restrict the acquisition and application of information by the algorithm itself</a:t>
            </a:r>
            <a:r>
              <a:rPr lang="ja-JP" altLang="en-US" u="sng" dirty="0">
                <a:latin typeface="Times New Roman" panose="02020603050405020304" charset="0"/>
                <a:cs typeface="Times New Roman" panose="02020603050405020304" charset="0"/>
              </a:rPr>
              <a:t>, </a:t>
            </a:r>
            <a:r>
              <a:rPr lang="ja-JP" altLang="en-US" u="sng" dirty="0">
                <a:solidFill>
                  <a:srgbClr val="FF0000"/>
                </a:solidFill>
                <a:latin typeface="Times New Roman" panose="02020603050405020304" charset="0"/>
                <a:cs typeface="Times New Roman" panose="02020603050405020304" charset="0"/>
              </a:rPr>
              <a:t>causing the algorithm to stray from the path of “intelligence".</a:t>
            </a:r>
            <a:endParaRPr lang="ja-JP" altLang="en-US" u="sng" dirty="0">
              <a:solidFill>
                <a:srgbClr val="FF0000"/>
              </a:solidFill>
              <a:latin typeface="Times New Roman" panose="02020603050405020304" charset="0"/>
              <a:cs typeface="Times New Roman" panose="02020603050405020304" charset="0"/>
            </a:endParaRPr>
          </a:p>
        </p:txBody>
      </p:sp>
      <p:sp>
        <p:nvSpPr>
          <p:cNvPr id="61" name="矩形 63"/>
          <p:cNvSpPr/>
          <p:nvPr/>
        </p:nvSpPr>
        <p:spPr>
          <a:xfrm>
            <a:off x="1413510" y="229870"/>
            <a:ext cx="9198610" cy="645160"/>
          </a:xfrm>
          <a:prstGeom prst="rect">
            <a:avLst/>
          </a:prstGeom>
        </p:spPr>
        <p:txBody>
          <a:bodyPr wrap="square">
            <a:spAutoFit/>
          </a:bodyPr>
          <a:lstStyle/>
          <a:p>
            <a:pPr algn="l">
              <a:lnSpc>
                <a:spcPct val="150000"/>
              </a:lnSpc>
              <a:buClrTx/>
              <a:buSzTx/>
              <a:buFontTx/>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Theoretical basis</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 name="正方形/長方形 2"/>
          <p:cNvSpPr/>
          <p:nvPr/>
        </p:nvSpPr>
        <p:spPr>
          <a:xfrm>
            <a:off x="580506" y="982264"/>
            <a:ext cx="10773294" cy="1200329"/>
          </a:xfrm>
          <a:prstGeom prst="rect">
            <a:avLst/>
          </a:prstGeom>
        </p:spPr>
        <p:txBody>
          <a:bodyPr wrap="square">
            <a:spAutoFit/>
          </a:bodyPr>
          <a:lstStyle/>
          <a:p>
            <a:r>
              <a:rPr lang="ja-JP" altLang="en-US" sz="2400" dirty="0">
                <a:latin typeface="Times New Roman" panose="02020603050405020304" charset="0"/>
                <a:cs typeface="Times New Roman" panose="02020603050405020304" charset="0"/>
              </a:rPr>
              <a:t>To address the aforementioned problems, this study proposes an </a:t>
            </a:r>
            <a:r>
              <a:rPr lang="ja-JP" altLang="en-US" sz="2400" b="1" i="1" dirty="0">
                <a:solidFill>
                  <a:srgbClr val="0070C0"/>
                </a:solidFill>
                <a:latin typeface="Times New Roman" panose="02020603050405020304" charset="0"/>
                <a:cs typeface="Times New Roman" panose="02020603050405020304" charset="0"/>
              </a:rPr>
              <a:t>intelligent scheme </a:t>
            </a:r>
            <a:r>
              <a:rPr lang="ja-JP" altLang="en-US" sz="2400" dirty="0">
                <a:latin typeface="Times New Roman" panose="02020603050405020304" charset="0"/>
                <a:cs typeface="Times New Roman" panose="02020603050405020304" charset="0"/>
              </a:rPr>
              <a:t>that </a:t>
            </a:r>
            <a:r>
              <a:rPr lang="ja-JP" altLang="en-US" sz="2400" dirty="0">
                <a:solidFill>
                  <a:srgbClr val="FF0000"/>
                </a:solidFill>
                <a:latin typeface="Times New Roman" panose="02020603050405020304" charset="0"/>
                <a:cs typeface="Times New Roman" panose="02020603050405020304" charset="0"/>
              </a:rPr>
              <a:t>aims to give the algorithm more decision-making authority to determine when to perform exploration or exploitation. </a:t>
            </a:r>
            <a:endParaRPr lang="ja-JP" altLang="en-US" sz="2400" dirty="0">
              <a:solidFill>
                <a:srgbClr val="FF0000"/>
              </a:solidFill>
              <a:latin typeface="Times New Roman" panose="02020603050405020304" charset="0"/>
              <a:cs typeface="Times New Roman" panose="02020603050405020304" charset="0"/>
            </a:endParaRPr>
          </a:p>
        </p:txBody>
      </p:sp>
      <p:cxnSp>
        <p:nvCxnSpPr>
          <p:cNvPr id="4"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7" name="円/楕円 6"/>
          <p:cNvSpPr/>
          <p:nvPr/>
        </p:nvSpPr>
        <p:spPr>
          <a:xfrm>
            <a:off x="6610597" y="3289904"/>
            <a:ext cx="2556407" cy="2700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3893867" y="3289905"/>
            <a:ext cx="2556407" cy="2700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4471299" y="3484424"/>
            <a:ext cx="1325877" cy="6520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Perturbation</a:t>
            </a:r>
            <a:endParaRPr lang="ja-JP" altLang="en-US" sz="1600" dirty="0">
              <a:solidFill>
                <a:schemeClr val="tx1"/>
              </a:solidFill>
              <a:latin typeface="Times New Roman" panose="02020603050405020304" charset="0"/>
              <a:cs typeface="Times New Roman" panose="02020603050405020304" charset="0"/>
            </a:endParaRPr>
          </a:p>
        </p:txBody>
      </p:sp>
      <p:sp>
        <p:nvSpPr>
          <p:cNvPr id="10" name="正方形/長方形 9"/>
          <p:cNvSpPr/>
          <p:nvPr/>
        </p:nvSpPr>
        <p:spPr>
          <a:xfrm>
            <a:off x="4471299" y="5187921"/>
            <a:ext cx="1325877" cy="6596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Selection</a:t>
            </a:r>
            <a:endParaRPr lang="ja-JP" altLang="en-US" sz="1600" dirty="0">
              <a:solidFill>
                <a:schemeClr val="tx1"/>
              </a:solidFill>
              <a:latin typeface="Times New Roman" panose="02020603050405020304" charset="0"/>
              <a:cs typeface="Times New Roman" panose="02020603050405020304" charset="0"/>
            </a:endParaRPr>
          </a:p>
        </p:txBody>
      </p:sp>
      <p:sp>
        <p:nvSpPr>
          <p:cNvPr id="11" name="円/楕円 10"/>
          <p:cNvSpPr/>
          <p:nvPr/>
        </p:nvSpPr>
        <p:spPr>
          <a:xfrm>
            <a:off x="5944211" y="4294600"/>
            <a:ext cx="1004750" cy="746759"/>
          </a:xfrm>
          <a:prstGeom prst="ellipse">
            <a:avLst/>
          </a:prstGeom>
          <a:solidFill>
            <a:schemeClr val="accent2">
              <a:lumMod val="40000"/>
              <a:lumOff val="60000"/>
            </a:schemeClr>
          </a:solidFill>
          <a:ln w="3175">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screen</a:t>
            </a:r>
            <a:endParaRPr lang="ja-JP" altLang="en-US" sz="1600" dirty="0">
              <a:solidFill>
                <a:schemeClr val="tx1"/>
              </a:solidFill>
              <a:latin typeface="Times New Roman" panose="02020603050405020304" charset="0"/>
              <a:cs typeface="Times New Roman" panose="02020603050405020304" charset="0"/>
            </a:endParaRPr>
          </a:p>
        </p:txBody>
      </p:sp>
      <p:sp>
        <p:nvSpPr>
          <p:cNvPr id="12" name="正方形/長方形 11"/>
          <p:cNvSpPr/>
          <p:nvPr/>
        </p:nvSpPr>
        <p:spPr>
          <a:xfrm>
            <a:off x="7258030" y="3459961"/>
            <a:ext cx="1463050" cy="4354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Deterministic</a:t>
            </a:r>
            <a:endParaRPr lang="ja-JP" altLang="en-US" sz="1600" dirty="0">
              <a:solidFill>
                <a:schemeClr val="tx1"/>
              </a:solidFill>
              <a:latin typeface="Times New Roman" panose="02020603050405020304" charset="0"/>
              <a:cs typeface="Times New Roman" panose="02020603050405020304" charset="0"/>
            </a:endParaRPr>
          </a:p>
        </p:txBody>
      </p:sp>
      <p:sp>
        <p:nvSpPr>
          <p:cNvPr id="13" name="正方形/長方形 12"/>
          <p:cNvSpPr/>
          <p:nvPr/>
        </p:nvSpPr>
        <p:spPr>
          <a:xfrm>
            <a:off x="7602071" y="4075172"/>
            <a:ext cx="1441226" cy="4354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Adaptive</a:t>
            </a:r>
            <a:endParaRPr lang="ja-JP" altLang="en-US" sz="1600" dirty="0">
              <a:solidFill>
                <a:schemeClr val="tx1"/>
              </a:solidFill>
              <a:latin typeface="Times New Roman" panose="02020603050405020304" charset="0"/>
              <a:cs typeface="Times New Roman" panose="02020603050405020304" charset="0"/>
            </a:endParaRPr>
          </a:p>
        </p:txBody>
      </p:sp>
      <p:sp>
        <p:nvSpPr>
          <p:cNvPr id="14" name="正方形/長方形 13"/>
          <p:cNvSpPr/>
          <p:nvPr/>
        </p:nvSpPr>
        <p:spPr>
          <a:xfrm>
            <a:off x="7258033" y="5412163"/>
            <a:ext cx="1463051" cy="43542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Intelligent</a:t>
            </a:r>
            <a:endParaRPr lang="ja-JP" altLang="en-US" sz="1600" dirty="0">
              <a:solidFill>
                <a:schemeClr val="tx1"/>
              </a:solidFill>
              <a:latin typeface="Times New Roman" panose="02020603050405020304" charset="0"/>
              <a:cs typeface="Times New Roman" panose="02020603050405020304" charset="0"/>
            </a:endParaRPr>
          </a:p>
        </p:txBody>
      </p:sp>
      <p:sp>
        <p:nvSpPr>
          <p:cNvPr id="15" name="正方形/長方形 14"/>
          <p:cNvSpPr/>
          <p:nvPr/>
        </p:nvSpPr>
        <p:spPr>
          <a:xfrm>
            <a:off x="7602070" y="4738333"/>
            <a:ext cx="1441228" cy="43542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Hybrid</a:t>
            </a:r>
            <a:endParaRPr lang="ja-JP" altLang="en-US" sz="1600" dirty="0">
              <a:solidFill>
                <a:schemeClr val="tx1"/>
              </a:solidFill>
              <a:latin typeface="Times New Roman" panose="02020603050405020304" charset="0"/>
              <a:cs typeface="Times New Roman" panose="02020603050405020304" charset="0"/>
            </a:endParaRPr>
          </a:p>
        </p:txBody>
      </p:sp>
      <p:cxnSp>
        <p:nvCxnSpPr>
          <p:cNvPr id="16" name="直線矢印コネクタ 15"/>
          <p:cNvCxnSpPr>
            <a:stCxn id="9" idx="3"/>
            <a:endCxn id="11" idx="1"/>
          </p:cNvCxnSpPr>
          <p:nvPr/>
        </p:nvCxnSpPr>
        <p:spPr>
          <a:xfrm>
            <a:off x="5797176" y="3810450"/>
            <a:ext cx="294177" cy="593510"/>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endCxn id="11" idx="2"/>
          </p:cNvCxnSpPr>
          <p:nvPr/>
        </p:nvCxnSpPr>
        <p:spPr>
          <a:xfrm>
            <a:off x="5409481" y="4660622"/>
            <a:ext cx="534730" cy="7358"/>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10" idx="3"/>
            <a:endCxn id="11" idx="3"/>
          </p:cNvCxnSpPr>
          <p:nvPr/>
        </p:nvCxnSpPr>
        <p:spPr>
          <a:xfrm flipV="1">
            <a:off x="5797176" y="4931999"/>
            <a:ext cx="294177" cy="585758"/>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11" idx="7"/>
            <a:endCxn id="12" idx="1"/>
          </p:cNvCxnSpPr>
          <p:nvPr/>
        </p:nvCxnSpPr>
        <p:spPr>
          <a:xfrm flipV="1">
            <a:off x="6801819" y="3677676"/>
            <a:ext cx="456211" cy="726284"/>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11" idx="6"/>
            <a:endCxn id="13" idx="1"/>
          </p:cNvCxnSpPr>
          <p:nvPr/>
        </p:nvCxnSpPr>
        <p:spPr>
          <a:xfrm flipV="1">
            <a:off x="6948961" y="4292887"/>
            <a:ext cx="653110" cy="375093"/>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1" idx="6"/>
            <a:endCxn id="15" idx="1"/>
          </p:cNvCxnSpPr>
          <p:nvPr/>
        </p:nvCxnSpPr>
        <p:spPr>
          <a:xfrm>
            <a:off x="6948961" y="4667980"/>
            <a:ext cx="653109" cy="288068"/>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11" idx="5"/>
            <a:endCxn id="14" idx="1"/>
          </p:cNvCxnSpPr>
          <p:nvPr/>
        </p:nvCxnSpPr>
        <p:spPr>
          <a:xfrm>
            <a:off x="6801819" y="4931999"/>
            <a:ext cx="456214" cy="697879"/>
          </a:xfrm>
          <a:prstGeom prst="straightConnector1">
            <a:avLst/>
          </a:prstGeom>
          <a:ln w="28575">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9587683" y="3892517"/>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9831523" y="4515045"/>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9831523" y="5168759"/>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9491889" y="5847168"/>
            <a:ext cx="19245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12" idx="3"/>
          </p:cNvCxnSpPr>
          <p:nvPr/>
        </p:nvCxnSpPr>
        <p:spPr>
          <a:xfrm>
            <a:off x="8721084" y="3677672"/>
            <a:ext cx="701019" cy="0"/>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15" idx="3"/>
          </p:cNvCxnSpPr>
          <p:nvPr/>
        </p:nvCxnSpPr>
        <p:spPr>
          <a:xfrm>
            <a:off x="9043298" y="4956044"/>
            <a:ext cx="635724" cy="0"/>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13" idx="3"/>
          </p:cNvCxnSpPr>
          <p:nvPr/>
        </p:nvCxnSpPr>
        <p:spPr>
          <a:xfrm>
            <a:off x="9043301" y="4292883"/>
            <a:ext cx="635725" cy="0"/>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14" idx="3"/>
          </p:cNvCxnSpPr>
          <p:nvPr/>
        </p:nvCxnSpPr>
        <p:spPr>
          <a:xfrm flipV="1">
            <a:off x="8721084" y="5629877"/>
            <a:ext cx="701019" cy="1"/>
          </a:xfrm>
          <a:prstGeom prst="straightConnector1">
            <a:avLst/>
          </a:prstGeom>
          <a:ln w="28575">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正方形/長方形 30"/>
          <p:cNvSpPr/>
          <p:nvPr/>
        </p:nvSpPr>
        <p:spPr>
          <a:xfrm>
            <a:off x="4471299" y="2828211"/>
            <a:ext cx="1572866"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Three operations</a:t>
            </a:r>
            <a:endParaRPr lang="ja-JP" altLang="en-US" sz="1600" dirty="0"/>
          </a:p>
        </p:txBody>
      </p:sp>
      <p:sp>
        <p:nvSpPr>
          <p:cNvPr id="32" name="正方形/長方形 31"/>
          <p:cNvSpPr/>
          <p:nvPr/>
        </p:nvSpPr>
        <p:spPr>
          <a:xfrm>
            <a:off x="7149507" y="2831359"/>
            <a:ext cx="1321196"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Four schemes</a:t>
            </a:r>
            <a:endParaRPr lang="ja-JP" altLang="en-US" sz="1600" dirty="0"/>
          </a:p>
        </p:txBody>
      </p:sp>
      <p:sp>
        <p:nvSpPr>
          <p:cNvPr id="33" name="正方形/長方形 32"/>
          <p:cNvSpPr/>
          <p:nvPr/>
        </p:nvSpPr>
        <p:spPr>
          <a:xfrm>
            <a:off x="10082930" y="2831359"/>
            <a:ext cx="742511"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MHAs</a:t>
            </a:r>
            <a:endParaRPr lang="ja-JP" altLang="en-US" sz="1600" dirty="0"/>
          </a:p>
        </p:txBody>
      </p:sp>
      <p:sp>
        <p:nvSpPr>
          <p:cNvPr id="34" name="正方形/長方形 33"/>
          <p:cNvSpPr/>
          <p:nvPr/>
        </p:nvSpPr>
        <p:spPr>
          <a:xfrm>
            <a:off x="9499523" y="5474675"/>
            <a:ext cx="481222"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SIS</a:t>
            </a:r>
            <a:endParaRPr lang="ja-JP" altLang="en-US" sz="1600" dirty="0"/>
          </a:p>
        </p:txBody>
      </p:sp>
      <p:sp>
        <p:nvSpPr>
          <p:cNvPr id="35" name="正方形/長方形 34"/>
          <p:cNvSpPr/>
          <p:nvPr/>
        </p:nvSpPr>
        <p:spPr>
          <a:xfrm>
            <a:off x="9843445" y="4764005"/>
            <a:ext cx="2202847"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DE, CJADE, GLPSO …</a:t>
            </a:r>
            <a:endParaRPr lang="ja-JP" altLang="en-US" sz="1600" dirty="0"/>
          </a:p>
        </p:txBody>
      </p:sp>
      <p:sp>
        <p:nvSpPr>
          <p:cNvPr id="36" name="正方形/長方形 35"/>
          <p:cNvSpPr/>
          <p:nvPr/>
        </p:nvSpPr>
        <p:spPr>
          <a:xfrm>
            <a:off x="9818686" y="4105347"/>
            <a:ext cx="2119491"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CGSA-M, MDBSO, …</a:t>
            </a:r>
            <a:endParaRPr lang="ja-JP" altLang="en-US" sz="1600" dirty="0"/>
          </a:p>
        </p:txBody>
      </p:sp>
      <p:sp>
        <p:nvSpPr>
          <p:cNvPr id="37" name="正方形/長方形 36"/>
          <p:cNvSpPr/>
          <p:nvPr/>
        </p:nvSpPr>
        <p:spPr>
          <a:xfrm>
            <a:off x="9534501" y="3473685"/>
            <a:ext cx="2140330" cy="338554"/>
          </a:xfrm>
          <a:prstGeom prst="rect">
            <a:avLst/>
          </a:prstGeom>
        </p:spPr>
        <p:txBody>
          <a:bodyPr wrap="none">
            <a:spAutoFit/>
          </a:bodyPr>
          <a:lstStyle/>
          <a:p>
            <a:r>
              <a:rPr lang="en-US" altLang="ja-JP" sz="1600" dirty="0">
                <a:latin typeface="Times New Roman" panose="02020603050405020304" charset="0"/>
                <a:cs typeface="Times New Roman" panose="02020603050405020304" charset="0"/>
              </a:rPr>
              <a:t>GWO, HGSA, SCA, …</a:t>
            </a:r>
            <a:endParaRPr lang="ja-JP" altLang="en-US" sz="1600" dirty="0"/>
          </a:p>
        </p:txBody>
      </p:sp>
      <p:sp>
        <p:nvSpPr>
          <p:cNvPr id="38" name="正方形/長方形 37"/>
          <p:cNvSpPr/>
          <p:nvPr/>
        </p:nvSpPr>
        <p:spPr>
          <a:xfrm>
            <a:off x="4207746" y="4311191"/>
            <a:ext cx="1201735" cy="69886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ja-JP" sz="1600" dirty="0">
                <a:solidFill>
                  <a:schemeClr val="tx1"/>
                </a:solidFill>
                <a:latin typeface="Times New Roman" panose="02020603050405020304" charset="0"/>
                <a:cs typeface="Times New Roman" panose="02020603050405020304" charset="0"/>
              </a:rPr>
              <a:t>Attraction</a:t>
            </a:r>
            <a:endParaRPr lang="ja-JP" altLang="en-US" sz="1600" dirty="0">
              <a:solidFill>
                <a:schemeClr val="tx1"/>
              </a:solidFill>
              <a:latin typeface="Times New Roman" panose="02020603050405020304" charset="0"/>
              <a:cs typeface="Times New Roman" panose="02020603050405020304" charset="0"/>
            </a:endParaRPr>
          </a:p>
        </p:txBody>
      </p:sp>
      <p:sp>
        <p:nvSpPr>
          <p:cNvPr id="39" name="正方形/長方形 38"/>
          <p:cNvSpPr/>
          <p:nvPr/>
        </p:nvSpPr>
        <p:spPr>
          <a:xfrm>
            <a:off x="541097" y="3575426"/>
            <a:ext cx="3288241" cy="1938992"/>
          </a:xfrm>
          <a:prstGeom prst="rect">
            <a:avLst/>
          </a:prstGeom>
        </p:spPr>
        <p:txBody>
          <a:bodyPr wrap="square">
            <a:spAutoFit/>
          </a:bodyPr>
          <a:lstStyle/>
          <a:p>
            <a:r>
              <a:rPr lang="ja-JP" altLang="en-US" sz="2400" dirty="0">
                <a:latin typeface="Times New Roman" panose="02020603050405020304" charset="0"/>
                <a:cs typeface="Times New Roman" panose="02020603050405020304" charset="0"/>
              </a:rPr>
              <a:t>Thus, a </a:t>
            </a:r>
            <a:r>
              <a:rPr lang="ja-JP" altLang="en-US" sz="2400" b="1" i="1" dirty="0">
                <a:solidFill>
                  <a:srgbClr val="0070C0"/>
                </a:solidFill>
                <a:latin typeface="Times New Roman" panose="02020603050405020304" charset="0"/>
                <a:cs typeface="Times New Roman" panose="02020603050405020304" charset="0"/>
              </a:rPr>
              <a:t>spatial information sampling (SIS) </a:t>
            </a:r>
            <a:r>
              <a:rPr lang="ja-JP" altLang="en-US" sz="2400" dirty="0">
                <a:latin typeface="Times New Roman" panose="02020603050405020304" charset="0"/>
                <a:cs typeface="Times New Roman" panose="02020603050405020304" charset="0"/>
              </a:rPr>
              <a:t>algorithm that uses an intelligent scheme is proposed.</a:t>
            </a:r>
            <a:endParaRPr lang="ja-JP" altLang="en-US" sz="2400" dirty="0">
              <a:latin typeface="Times New Roman" panose="02020603050405020304" charset="0"/>
              <a:cs typeface="Times New Roman" panose="02020603050405020304" charset="0"/>
            </a:endParaRPr>
          </a:p>
        </p:txBody>
      </p:sp>
      <p:sp>
        <p:nvSpPr>
          <p:cNvPr id="61" name="矩形 63"/>
          <p:cNvSpPr/>
          <p:nvPr/>
        </p:nvSpPr>
        <p:spPr>
          <a:xfrm>
            <a:off x="1413510" y="229870"/>
            <a:ext cx="9198610" cy="645160"/>
          </a:xfrm>
          <a:prstGeom prst="rect">
            <a:avLst/>
          </a:prstGeom>
        </p:spPr>
        <p:txBody>
          <a:bodyPr wrap="square">
            <a:spAutoFit/>
          </a:bodyPr>
          <a:lstStyle/>
          <a:p>
            <a:pPr algn="l">
              <a:lnSpc>
                <a:spcPct val="150000"/>
              </a:lnSpc>
              <a:buClrTx/>
              <a:buSzTx/>
              <a:buFontTx/>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Theoretical basis</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 name="正方形/長方形 2"/>
          <p:cNvSpPr/>
          <p:nvPr/>
        </p:nvSpPr>
        <p:spPr>
          <a:xfrm>
            <a:off x="888819" y="1013292"/>
            <a:ext cx="10464981" cy="1323439"/>
          </a:xfrm>
          <a:prstGeom prst="rect">
            <a:avLst/>
          </a:prstGeom>
        </p:spPr>
        <p:txBody>
          <a:bodyPr wrap="square">
            <a:spAutoFit/>
          </a:bodyPr>
          <a:lstStyle/>
          <a:p>
            <a:r>
              <a:rPr lang="en-US" altLang="ja-JP" sz="2000" dirty="0">
                <a:latin typeface="Times New Roman" panose="02020603050405020304" charset="0"/>
                <a:cs typeface="Times New Roman" panose="02020603050405020304" charset="0"/>
              </a:rPr>
              <a:t>In this study, we regard the problem to be optimized as a space in which the SIS population swims to find the global best. The entire SIS population is referred to as </a:t>
            </a:r>
            <a:r>
              <a:rPr lang="en-US" altLang="ja-JP" sz="2000" i="1" dirty="0" smtClean="0">
                <a:latin typeface="Times New Roman" panose="02020603050405020304" charset="0"/>
                <a:cs typeface="Times New Roman" panose="02020603050405020304" charset="0"/>
              </a:rPr>
              <a:t>X</a:t>
            </a:r>
            <a:r>
              <a:rPr lang="en-US" altLang="ja-JP" sz="2000" dirty="0" smtClean="0">
                <a:latin typeface="Times New Roman" panose="02020603050405020304" charset="0"/>
                <a:cs typeface="Times New Roman" panose="02020603050405020304" charset="0"/>
              </a:rPr>
              <a:t>, </a:t>
            </a:r>
            <a:r>
              <a:rPr lang="en-US" altLang="ja-JP" sz="2000" dirty="0">
                <a:latin typeface="Times New Roman" panose="02020603050405020304" charset="0"/>
                <a:cs typeface="Times New Roman" panose="02020603050405020304" charset="0"/>
              </a:rPr>
              <a:t>and it is divided into two sub-populations, </a:t>
            </a:r>
            <a:r>
              <a:rPr lang="en-US" altLang="ja-JP" sz="2000" i="1" dirty="0" smtClean="0">
                <a:latin typeface="Times New Roman" panose="02020603050405020304" charset="0"/>
                <a:cs typeface="Times New Roman" panose="02020603050405020304" charset="0"/>
              </a:rPr>
              <a:t>L</a:t>
            </a:r>
            <a:r>
              <a:rPr lang="en-US" altLang="ja-JP" sz="2000" dirty="0" smtClean="0">
                <a:latin typeface="Times New Roman" panose="02020603050405020304" charset="0"/>
                <a:cs typeface="Times New Roman" panose="02020603050405020304" charset="0"/>
              </a:rPr>
              <a:t> </a:t>
            </a:r>
            <a:r>
              <a:rPr lang="en-US" altLang="ja-JP" sz="2000" dirty="0">
                <a:latin typeface="Times New Roman" panose="02020603050405020304" charset="0"/>
                <a:cs typeface="Times New Roman" panose="02020603050405020304" charset="0"/>
              </a:rPr>
              <a:t>and </a:t>
            </a:r>
            <a:r>
              <a:rPr lang="en-US" altLang="ja-JP" sz="2000" i="1" dirty="0" smtClean="0">
                <a:latin typeface="Times New Roman" panose="02020603050405020304" charset="0"/>
                <a:cs typeface="Times New Roman" panose="02020603050405020304" charset="0"/>
              </a:rPr>
              <a:t>R</a:t>
            </a:r>
            <a:r>
              <a:rPr lang="en-US" altLang="ja-JP" sz="2000" dirty="0" smtClean="0">
                <a:latin typeface="Times New Roman" panose="02020603050405020304" charset="0"/>
                <a:cs typeface="Times New Roman" panose="02020603050405020304" charset="0"/>
              </a:rPr>
              <a:t>, </a:t>
            </a:r>
            <a:r>
              <a:rPr lang="en-US" altLang="ja-JP" sz="2000" dirty="0">
                <a:latin typeface="Times New Roman" panose="02020603050405020304" charset="0"/>
                <a:cs typeface="Times New Roman" panose="02020603050405020304" charset="0"/>
              </a:rPr>
              <a:t>with individuals in </a:t>
            </a:r>
            <a:r>
              <a:rPr lang="en-US" altLang="ja-JP" sz="2000" i="1" dirty="0" smtClean="0">
                <a:latin typeface="Times New Roman" panose="02020603050405020304" charset="0"/>
                <a:cs typeface="Times New Roman" panose="02020603050405020304" charset="0"/>
              </a:rPr>
              <a:t>L</a:t>
            </a:r>
            <a:r>
              <a:rPr lang="en-US" altLang="ja-JP" sz="2000" dirty="0" smtClean="0">
                <a:latin typeface="Times New Roman" panose="02020603050405020304" charset="0"/>
                <a:cs typeface="Times New Roman" panose="02020603050405020304" charset="0"/>
              </a:rPr>
              <a:t> distributed </a:t>
            </a:r>
            <a:r>
              <a:rPr lang="en-US" altLang="ja-JP" sz="2000" dirty="0">
                <a:latin typeface="Times New Roman" panose="02020603050405020304" charset="0"/>
                <a:cs typeface="Times New Roman" panose="02020603050405020304" charset="0"/>
              </a:rPr>
              <a:t>along the population's periphery and </a:t>
            </a:r>
            <a:r>
              <a:rPr lang="en-US" altLang="ja-JP" sz="2000" i="1" dirty="0" smtClean="0">
                <a:latin typeface="Times New Roman" panose="02020603050405020304" charset="0"/>
                <a:cs typeface="Times New Roman" panose="02020603050405020304" charset="0"/>
              </a:rPr>
              <a:t>R</a:t>
            </a:r>
            <a:r>
              <a:rPr lang="en-US" altLang="ja-JP" sz="2000" dirty="0" smtClean="0">
                <a:latin typeface="Times New Roman" panose="02020603050405020304" charset="0"/>
                <a:cs typeface="Times New Roman" panose="02020603050405020304" charset="0"/>
              </a:rPr>
              <a:t> </a:t>
            </a:r>
            <a:r>
              <a:rPr lang="en-US" altLang="ja-JP" sz="2000" dirty="0">
                <a:latin typeface="Times New Roman" panose="02020603050405020304" charset="0"/>
                <a:cs typeface="Times New Roman" panose="02020603050405020304" charset="0"/>
              </a:rPr>
              <a:t>distributed evenly.</a:t>
            </a:r>
            <a:endParaRPr lang="ja-JP" altLang="en-US" sz="2000" dirty="0">
              <a:latin typeface="Times New Roman" panose="02020603050405020304" charset="0"/>
              <a:cs typeface="Times New Roman" panose="02020603050405020304" charset="0"/>
            </a:endParaRPr>
          </a:p>
        </p:txBody>
      </p:sp>
      <p:cxnSp>
        <p:nvCxnSpPr>
          <p:cNvPr id="4"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 name="矩形 63"/>
          <p:cNvSpPr/>
          <p:nvPr/>
        </p:nvSpPr>
        <p:spPr>
          <a:xfrm>
            <a:off x="1413509" y="229870"/>
            <a:ext cx="8897439" cy="646331"/>
          </a:xfrm>
          <a:prstGeom prst="rect">
            <a:avLst/>
          </a:prstGeom>
        </p:spPr>
        <p:txBody>
          <a:bodyPr wrap="square">
            <a:spAutoFit/>
          </a:bodyPr>
          <a:lstStyle/>
          <a:p>
            <a:pPr>
              <a:lnSpc>
                <a:spcPct val="150000"/>
              </a:lnSpc>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Basic idea of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SIS</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pic>
        <p:nvPicPr>
          <p:cNvPr id="9" name="図 8"/>
          <p:cNvPicPr>
            <a:picLocks noChangeAspect="1"/>
          </p:cNvPicPr>
          <p:nvPr/>
        </p:nvPicPr>
        <p:blipFill>
          <a:blip r:embed="rId1"/>
          <a:stretch>
            <a:fillRect/>
          </a:stretch>
        </p:blipFill>
        <p:spPr>
          <a:xfrm>
            <a:off x="1349092" y="2822222"/>
            <a:ext cx="9598943" cy="3031765"/>
          </a:xfrm>
          <a:prstGeom prst="rect">
            <a:avLst/>
          </a:prstGeom>
        </p:spPr>
      </p:pic>
      <p:sp>
        <p:nvSpPr>
          <p:cNvPr id="7" name="正方形/長方形 6"/>
          <p:cNvSpPr/>
          <p:nvPr/>
        </p:nvSpPr>
        <p:spPr>
          <a:xfrm>
            <a:off x="5781312" y="6065356"/>
            <a:ext cx="723275" cy="369332"/>
          </a:xfrm>
          <a:prstGeom prst="rect">
            <a:avLst/>
          </a:prstGeom>
        </p:spPr>
        <p:txBody>
          <a:bodyPr wrap="none">
            <a:spAutoFit/>
          </a:bodyPr>
          <a:lstStyle/>
          <a:p>
            <a:r>
              <a:rPr kumimoji="1" lang="en-US" altLang="ja-JP" dirty="0">
                <a:latin typeface="Times New Roman" panose="02020603050405020304" charset="0"/>
                <a:cs typeface="Times New Roman" panose="02020603050405020304" charset="0"/>
              </a:rPr>
              <a:t>Fig. 1</a:t>
            </a:r>
            <a:endParaRPr lang="ja-JP" altLang="en-US"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3" name="正方形/長方形 2"/>
          <p:cNvSpPr/>
          <p:nvPr/>
        </p:nvSpPr>
        <p:spPr>
          <a:xfrm>
            <a:off x="888819" y="1013292"/>
            <a:ext cx="10464981" cy="1323439"/>
          </a:xfrm>
          <a:prstGeom prst="rect">
            <a:avLst/>
          </a:prstGeom>
        </p:spPr>
        <p:txBody>
          <a:bodyPr wrap="square">
            <a:spAutoFit/>
          </a:bodyPr>
          <a:lstStyle/>
          <a:p>
            <a:r>
              <a:rPr lang="en-US" altLang="ja-JP" sz="2000" dirty="0">
                <a:latin typeface="Times New Roman" panose="02020603050405020304" charset="0"/>
                <a:cs typeface="Times New Roman" panose="02020603050405020304" charset="0"/>
              </a:rPr>
              <a:t>In this study, we regard the problem to be optimized as a space in which the SIS population swims to find the global best. The entire SIS population is referred to as </a:t>
            </a:r>
            <a:r>
              <a:rPr lang="en-US" altLang="ja-JP" sz="2000" i="1" dirty="0" smtClean="0">
                <a:latin typeface="Times New Roman" panose="02020603050405020304" charset="0"/>
                <a:cs typeface="Times New Roman" panose="02020603050405020304" charset="0"/>
              </a:rPr>
              <a:t>X</a:t>
            </a:r>
            <a:r>
              <a:rPr lang="en-US" altLang="ja-JP" sz="2000" dirty="0" smtClean="0">
                <a:latin typeface="Times New Roman" panose="02020603050405020304" charset="0"/>
                <a:cs typeface="Times New Roman" panose="02020603050405020304" charset="0"/>
              </a:rPr>
              <a:t>, </a:t>
            </a:r>
            <a:r>
              <a:rPr lang="en-US" altLang="ja-JP" sz="2000" dirty="0">
                <a:latin typeface="Times New Roman" panose="02020603050405020304" charset="0"/>
                <a:cs typeface="Times New Roman" panose="02020603050405020304" charset="0"/>
              </a:rPr>
              <a:t>and it is divided into two sub-populations, </a:t>
            </a:r>
            <a:r>
              <a:rPr lang="en-US" altLang="ja-JP" sz="2000" i="1" dirty="0" smtClean="0">
                <a:latin typeface="Times New Roman" panose="02020603050405020304" charset="0"/>
                <a:cs typeface="Times New Roman" panose="02020603050405020304" charset="0"/>
              </a:rPr>
              <a:t>L</a:t>
            </a:r>
            <a:r>
              <a:rPr lang="en-US" altLang="ja-JP" sz="2000" dirty="0" smtClean="0">
                <a:latin typeface="Times New Roman" panose="02020603050405020304" charset="0"/>
                <a:cs typeface="Times New Roman" panose="02020603050405020304" charset="0"/>
              </a:rPr>
              <a:t> </a:t>
            </a:r>
            <a:r>
              <a:rPr lang="en-US" altLang="ja-JP" sz="2000" dirty="0">
                <a:latin typeface="Times New Roman" panose="02020603050405020304" charset="0"/>
                <a:cs typeface="Times New Roman" panose="02020603050405020304" charset="0"/>
              </a:rPr>
              <a:t>and </a:t>
            </a:r>
            <a:r>
              <a:rPr lang="en-US" altLang="ja-JP" sz="2000" i="1" dirty="0" smtClean="0">
                <a:latin typeface="Times New Roman" panose="02020603050405020304" charset="0"/>
                <a:cs typeface="Times New Roman" panose="02020603050405020304" charset="0"/>
              </a:rPr>
              <a:t>R</a:t>
            </a:r>
            <a:r>
              <a:rPr lang="en-US" altLang="ja-JP" sz="2000" dirty="0" smtClean="0">
                <a:latin typeface="Times New Roman" panose="02020603050405020304" charset="0"/>
                <a:cs typeface="Times New Roman" panose="02020603050405020304" charset="0"/>
              </a:rPr>
              <a:t>, </a:t>
            </a:r>
            <a:r>
              <a:rPr lang="en-US" altLang="ja-JP" sz="2000" dirty="0">
                <a:latin typeface="Times New Roman" panose="02020603050405020304" charset="0"/>
                <a:cs typeface="Times New Roman" panose="02020603050405020304" charset="0"/>
              </a:rPr>
              <a:t>with individuals in </a:t>
            </a:r>
            <a:r>
              <a:rPr lang="en-US" altLang="ja-JP" sz="2000" i="1" dirty="0" smtClean="0">
                <a:latin typeface="Times New Roman" panose="02020603050405020304" charset="0"/>
                <a:cs typeface="Times New Roman" panose="02020603050405020304" charset="0"/>
              </a:rPr>
              <a:t>L</a:t>
            </a:r>
            <a:r>
              <a:rPr lang="en-US" altLang="ja-JP" sz="2000" dirty="0" smtClean="0">
                <a:latin typeface="Times New Roman" panose="02020603050405020304" charset="0"/>
                <a:cs typeface="Times New Roman" panose="02020603050405020304" charset="0"/>
              </a:rPr>
              <a:t> </a:t>
            </a:r>
            <a:r>
              <a:rPr lang="en-US" altLang="ja-JP" sz="2000" dirty="0">
                <a:latin typeface="Times New Roman" panose="02020603050405020304" charset="0"/>
                <a:cs typeface="Times New Roman" panose="02020603050405020304" charset="0"/>
              </a:rPr>
              <a:t>distributed along the population's periphery and </a:t>
            </a:r>
            <a:r>
              <a:rPr lang="en-US" altLang="ja-JP" sz="2000" i="1" dirty="0" smtClean="0">
                <a:latin typeface="Times New Roman" panose="02020603050405020304" charset="0"/>
                <a:cs typeface="Times New Roman" panose="02020603050405020304" charset="0"/>
              </a:rPr>
              <a:t>R</a:t>
            </a:r>
            <a:r>
              <a:rPr lang="en-US" altLang="ja-JP" sz="2000" dirty="0" smtClean="0">
                <a:latin typeface="Times New Roman" panose="02020603050405020304" charset="0"/>
                <a:cs typeface="Times New Roman" panose="02020603050405020304" charset="0"/>
              </a:rPr>
              <a:t> </a:t>
            </a:r>
            <a:r>
              <a:rPr lang="en-US" altLang="ja-JP" sz="2000" dirty="0">
                <a:latin typeface="Times New Roman" panose="02020603050405020304" charset="0"/>
                <a:cs typeface="Times New Roman" panose="02020603050405020304" charset="0"/>
              </a:rPr>
              <a:t>distributed evenly.</a:t>
            </a:r>
            <a:endParaRPr lang="ja-JP" altLang="en-US" sz="2000" dirty="0">
              <a:latin typeface="Times New Roman" panose="02020603050405020304" charset="0"/>
              <a:cs typeface="Times New Roman" panose="02020603050405020304" charset="0"/>
            </a:endParaRPr>
          </a:p>
        </p:txBody>
      </p:sp>
      <p:cxnSp>
        <p:nvCxnSpPr>
          <p:cNvPr id="4"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 name="矩形 63"/>
          <p:cNvSpPr/>
          <p:nvPr/>
        </p:nvSpPr>
        <p:spPr>
          <a:xfrm>
            <a:off x="1413509" y="229870"/>
            <a:ext cx="8897439" cy="646331"/>
          </a:xfrm>
          <a:prstGeom prst="rect">
            <a:avLst/>
          </a:prstGeom>
        </p:spPr>
        <p:txBody>
          <a:bodyPr wrap="square">
            <a:spAutoFit/>
          </a:bodyPr>
          <a:lstStyle/>
          <a:p>
            <a:pPr>
              <a:lnSpc>
                <a:spcPct val="150000"/>
              </a:lnSpc>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Basic idea of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SIS</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pic>
        <p:nvPicPr>
          <p:cNvPr id="7" name="図 6"/>
          <p:cNvPicPr>
            <a:picLocks noChangeAspect="1"/>
          </p:cNvPicPr>
          <p:nvPr/>
        </p:nvPicPr>
        <p:blipFill>
          <a:blip r:embed="rId1"/>
          <a:stretch>
            <a:fillRect/>
          </a:stretch>
        </p:blipFill>
        <p:spPr>
          <a:xfrm>
            <a:off x="1073774" y="2544843"/>
            <a:ext cx="9874261" cy="3321343"/>
          </a:xfrm>
          <a:prstGeom prst="rect">
            <a:avLst/>
          </a:prstGeom>
        </p:spPr>
      </p:pic>
      <p:sp>
        <p:nvSpPr>
          <p:cNvPr id="8" name="正方形/長方形 7"/>
          <p:cNvSpPr/>
          <p:nvPr/>
        </p:nvSpPr>
        <p:spPr>
          <a:xfrm>
            <a:off x="5670907" y="6169580"/>
            <a:ext cx="723275" cy="369332"/>
          </a:xfrm>
          <a:prstGeom prst="rect">
            <a:avLst/>
          </a:prstGeom>
        </p:spPr>
        <p:txBody>
          <a:bodyPr wrap="none">
            <a:spAutoFit/>
          </a:bodyPr>
          <a:lstStyle/>
          <a:p>
            <a:r>
              <a:rPr kumimoji="1" lang="en-US" altLang="ja-JP" dirty="0">
                <a:latin typeface="Times New Roman" panose="02020603050405020304" charset="0"/>
                <a:cs typeface="Times New Roman" panose="02020603050405020304" charset="0"/>
              </a:rPr>
              <a:t>Fig. </a:t>
            </a:r>
            <a:r>
              <a:rPr kumimoji="1" lang="en-US" altLang="ja-JP" dirty="0" smtClean="0">
                <a:latin typeface="Times New Roman" panose="02020603050405020304" charset="0"/>
                <a:cs typeface="Times New Roman" panose="02020603050405020304" charset="0"/>
              </a:rPr>
              <a:t>2</a:t>
            </a:r>
            <a:endParaRPr lang="ja-JP" altLang="en-US"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正方形/長方形 34"/>
          <p:cNvSpPr/>
          <p:nvPr/>
        </p:nvSpPr>
        <p:spPr>
          <a:xfrm>
            <a:off x="6181215" y="1242588"/>
            <a:ext cx="6026606" cy="584775"/>
          </a:xfrm>
          <a:prstGeom prst="rect">
            <a:avLst/>
          </a:prstGeom>
        </p:spPr>
        <p:txBody>
          <a:bodyPr wrap="square">
            <a:spAutoFit/>
          </a:bodyPr>
          <a:lstStyle/>
          <a:p>
            <a:pPr marL="285750" indent="-285750">
              <a:buFont typeface="Arial" panose="020B0604020202020204" pitchFamily="34" charset="0"/>
              <a:buChar char="•"/>
            </a:pPr>
            <a:r>
              <a:rPr lang="ja-JP" altLang="en-US" sz="1600" dirty="0" smtClean="0">
                <a:latin typeface="Times New Roman" panose="02020603050405020304" charset="0"/>
                <a:cs typeface="Times New Roman" panose="02020603050405020304" charset="0"/>
              </a:rPr>
              <a:t>                                        denotes </a:t>
            </a:r>
            <a:r>
              <a:rPr lang="ja-JP" altLang="en-US" sz="1600" dirty="0">
                <a:latin typeface="Times New Roman" panose="02020603050405020304" charset="0"/>
                <a:cs typeface="Times New Roman" panose="02020603050405020304" charset="0"/>
              </a:rPr>
              <a:t>a discrete step, representing the distance between each individual in each dimension</a:t>
            </a:r>
            <a:r>
              <a:rPr lang="ja-JP" altLang="en-US" sz="1600" dirty="0" smtClean="0">
                <a:latin typeface="Times New Roman" panose="02020603050405020304" charset="0"/>
                <a:cs typeface="Times New Roman" panose="02020603050405020304" charset="0"/>
              </a:rPr>
              <a:t>.  </a:t>
            </a:r>
            <a:endParaRPr lang="ja-JP" altLang="en-US" sz="1600" dirty="0">
              <a:latin typeface="Times New Roman" panose="02020603050405020304" charset="0"/>
              <a:cs typeface="Times New Roman" panose="02020603050405020304" charset="0"/>
            </a:endParaRPr>
          </a:p>
        </p:txBody>
      </p:sp>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dirty="0"/>
          </a:p>
        </p:txBody>
      </p:sp>
      <p:cxnSp>
        <p:nvCxnSpPr>
          <p:cNvPr id="4"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 name="矩形 63"/>
          <p:cNvSpPr/>
          <p:nvPr/>
        </p:nvSpPr>
        <p:spPr>
          <a:xfrm>
            <a:off x="1413509" y="229870"/>
            <a:ext cx="8897439" cy="646331"/>
          </a:xfrm>
          <a:prstGeom prst="rect">
            <a:avLst/>
          </a:prstGeom>
        </p:spPr>
        <p:txBody>
          <a:bodyPr wrap="square">
            <a:spAutoFit/>
          </a:bodyPr>
          <a:lstStyle/>
          <a:p>
            <a:pPr>
              <a:lnSpc>
                <a:spcPct val="150000"/>
              </a:lnSpc>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 -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Basic components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of SIS</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pic>
        <p:nvPicPr>
          <p:cNvPr id="8" name="図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5644" y="4440709"/>
            <a:ext cx="2420299" cy="1815225"/>
          </a:xfrm>
          <a:prstGeom prst="rect">
            <a:avLst/>
          </a:prstGeom>
        </p:spPr>
      </p:pic>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001" y="4440071"/>
            <a:ext cx="2420297" cy="1815225"/>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593" y="4440595"/>
            <a:ext cx="2419603" cy="1814702"/>
          </a:xfrm>
          <a:prstGeom prst="rect">
            <a:avLst/>
          </a:prstGeom>
        </p:spPr>
      </p:pic>
      <p:sp>
        <p:nvSpPr>
          <p:cNvPr id="11" name="テキスト ボックス 10"/>
          <p:cNvSpPr txBox="1"/>
          <p:nvPr/>
        </p:nvSpPr>
        <p:spPr>
          <a:xfrm>
            <a:off x="1222974" y="6352143"/>
            <a:ext cx="2426040" cy="369332"/>
          </a:xfrm>
          <a:prstGeom prst="rect">
            <a:avLst/>
          </a:prstGeom>
          <a:noFill/>
        </p:spPr>
        <p:txBody>
          <a:bodyPr wrap="square" rtlCol="0">
            <a:spAutoFit/>
          </a:bodyPr>
          <a:lstStyle/>
          <a:p>
            <a:r>
              <a:rPr lang="en-US" altLang="ja-JP" dirty="0">
                <a:latin typeface="Times New Roman" panose="02020603050405020304" charset="0"/>
                <a:cs typeface="Times New Roman" panose="02020603050405020304" charset="0"/>
              </a:rPr>
              <a:t>Distribution graph of  </a:t>
            </a:r>
            <a:r>
              <a:rPr lang="en-US" altLang="ja-JP" dirty="0" smtClean="0">
                <a:latin typeface="Times New Roman" panose="02020603050405020304" charset="0"/>
                <a:cs typeface="Times New Roman" panose="02020603050405020304" charset="0"/>
              </a:rPr>
              <a:t>R.</a:t>
            </a:r>
            <a:endParaRPr lang="ja-JP" altLang="en-US" dirty="0">
              <a:latin typeface="Times New Roman" panose="02020603050405020304" charset="0"/>
              <a:cs typeface="Times New Roman" panose="02020603050405020304" charset="0"/>
            </a:endParaRPr>
          </a:p>
        </p:txBody>
      </p:sp>
      <p:sp>
        <p:nvSpPr>
          <p:cNvPr id="12" name="テキスト ボックス 11"/>
          <p:cNvSpPr txBox="1"/>
          <p:nvPr/>
        </p:nvSpPr>
        <p:spPr>
          <a:xfrm>
            <a:off x="4904808" y="6352143"/>
            <a:ext cx="3980178" cy="369332"/>
          </a:xfrm>
          <a:prstGeom prst="rect">
            <a:avLst/>
          </a:prstGeom>
          <a:noFill/>
        </p:spPr>
        <p:txBody>
          <a:bodyPr wrap="square" rtlCol="0">
            <a:spAutoFit/>
          </a:bodyPr>
          <a:lstStyle/>
          <a:p>
            <a:r>
              <a:rPr lang="en-US" altLang="ja-JP" dirty="0">
                <a:latin typeface="Times New Roman" panose="02020603050405020304" charset="0"/>
                <a:cs typeface="Times New Roman" panose="02020603050405020304" charset="0"/>
              </a:rPr>
              <a:t>Distribution graph of </a:t>
            </a:r>
            <a:r>
              <a:rPr lang="en-US" altLang="ja-JP" dirty="0" smtClean="0">
                <a:latin typeface="Times New Roman" panose="02020603050405020304" charset="0"/>
                <a:cs typeface="Times New Roman" panose="02020603050405020304" charset="0"/>
              </a:rPr>
              <a:t>L.</a:t>
            </a:r>
            <a:endParaRPr lang="ja-JP" altLang="en-US" dirty="0">
              <a:latin typeface="Times New Roman" panose="02020603050405020304" charset="0"/>
              <a:cs typeface="Times New Roman" panose="02020603050405020304" charset="0"/>
            </a:endParaRPr>
          </a:p>
        </p:txBody>
      </p:sp>
      <p:sp>
        <p:nvSpPr>
          <p:cNvPr id="13" name="テキスト ボックス 12"/>
          <p:cNvSpPr txBox="1"/>
          <p:nvPr/>
        </p:nvSpPr>
        <p:spPr>
          <a:xfrm>
            <a:off x="8610600" y="6342397"/>
            <a:ext cx="3666615" cy="369332"/>
          </a:xfrm>
          <a:prstGeom prst="rect">
            <a:avLst/>
          </a:prstGeom>
          <a:noFill/>
        </p:spPr>
        <p:txBody>
          <a:bodyPr wrap="square" rtlCol="0">
            <a:spAutoFit/>
          </a:bodyPr>
          <a:lstStyle/>
          <a:p>
            <a:r>
              <a:rPr lang="en-US" altLang="ja-JP" dirty="0">
                <a:latin typeface="Times New Roman" panose="02020603050405020304" charset="0"/>
                <a:cs typeface="Times New Roman" panose="02020603050405020304" charset="0"/>
              </a:rPr>
              <a:t>Distribution graph of </a:t>
            </a:r>
            <a:r>
              <a:rPr lang="en-US" altLang="zh-CN" dirty="0" smtClean="0">
                <a:latin typeface="Times New Roman" panose="02020603050405020304" charset="0"/>
                <a:cs typeface="Times New Roman" panose="02020603050405020304" charset="0"/>
              </a:rPr>
              <a:t>X</a:t>
            </a:r>
            <a:r>
              <a:rPr lang="en-US" altLang="ja-JP" dirty="0" smtClean="0">
                <a:latin typeface="Times New Roman" panose="02020603050405020304" charset="0"/>
                <a:cs typeface="Times New Roman" panose="02020603050405020304" charset="0"/>
              </a:rPr>
              <a:t>.</a:t>
            </a:r>
            <a:endParaRPr lang="ja-JP" altLang="en-US" dirty="0">
              <a:latin typeface="Times New Roman" panose="02020603050405020304" charset="0"/>
              <a:cs typeface="Times New Roman" panose="02020603050405020304" charset="0"/>
            </a:endParaRPr>
          </a:p>
        </p:txBody>
      </p:sp>
      <p:sp>
        <p:nvSpPr>
          <p:cNvPr id="14" name="テキスト ボックス 13"/>
          <p:cNvSpPr txBox="1"/>
          <p:nvPr/>
        </p:nvSpPr>
        <p:spPr>
          <a:xfrm>
            <a:off x="3885209" y="4793685"/>
            <a:ext cx="674862" cy="1107996"/>
          </a:xfrm>
          <a:prstGeom prst="rect">
            <a:avLst/>
          </a:prstGeom>
          <a:noFill/>
        </p:spPr>
        <p:txBody>
          <a:bodyPr wrap="square" rtlCol="0">
            <a:spAutoFit/>
          </a:bodyPr>
          <a:lstStyle/>
          <a:p>
            <a:r>
              <a:rPr lang="en-US" altLang="ja-JP" sz="6600" b="1" dirty="0">
                <a:latin typeface="Times New Roman" panose="02020603050405020304" charset="0"/>
                <a:cs typeface="Times New Roman" panose="02020603050405020304" charset="0"/>
              </a:rPr>
              <a:t>+</a:t>
            </a:r>
            <a:endParaRPr lang="ja-JP" altLang="en-US" sz="6600" b="1" dirty="0">
              <a:latin typeface="Times New Roman" panose="02020603050405020304" charset="0"/>
              <a:cs typeface="Times New Roman" panose="02020603050405020304" charset="0"/>
            </a:endParaRPr>
          </a:p>
        </p:txBody>
      </p:sp>
      <p:sp>
        <p:nvSpPr>
          <p:cNvPr id="15" name="テキスト ボックス 14"/>
          <p:cNvSpPr txBox="1"/>
          <p:nvPr/>
        </p:nvSpPr>
        <p:spPr>
          <a:xfrm>
            <a:off x="7618351" y="4817399"/>
            <a:ext cx="796722" cy="1107996"/>
          </a:xfrm>
          <a:prstGeom prst="rect">
            <a:avLst/>
          </a:prstGeom>
          <a:noFill/>
        </p:spPr>
        <p:txBody>
          <a:bodyPr wrap="square" rtlCol="0">
            <a:spAutoFit/>
          </a:bodyPr>
          <a:lstStyle/>
          <a:p>
            <a:r>
              <a:rPr lang="en-US" altLang="ja-JP" sz="6600" b="1" dirty="0">
                <a:latin typeface="Times New Roman" panose="02020603050405020304" charset="0"/>
                <a:cs typeface="Times New Roman" panose="02020603050405020304" charset="0"/>
              </a:rPr>
              <a:t>=</a:t>
            </a:r>
            <a:endParaRPr lang="ja-JP" altLang="en-US" sz="6600" b="1" dirty="0">
              <a:latin typeface="Times New Roman" panose="02020603050405020304" charset="0"/>
              <a:cs typeface="Times New Roman" panose="02020603050405020304" charset="0"/>
            </a:endParaRPr>
          </a:p>
        </p:txBody>
      </p:sp>
      <p:sp>
        <p:nvSpPr>
          <p:cNvPr id="16" name="正方形/長方形 15"/>
          <p:cNvSpPr/>
          <p:nvPr/>
        </p:nvSpPr>
        <p:spPr>
          <a:xfrm>
            <a:off x="869077" y="919931"/>
            <a:ext cx="10059216" cy="400110"/>
          </a:xfrm>
          <a:prstGeom prst="rect">
            <a:avLst/>
          </a:prstGeom>
        </p:spPr>
        <p:txBody>
          <a:bodyPr wrap="square">
            <a:spAutoFit/>
          </a:bodyPr>
          <a:lstStyle/>
          <a:p>
            <a:r>
              <a:rPr lang="ja-JP" altLang="en-US" sz="2000" dirty="0" smtClean="0">
                <a:latin typeface="Times New Roman" panose="02020603050405020304" charset="0"/>
                <a:cs typeface="Times New Roman" panose="02020603050405020304" charset="0"/>
              </a:rPr>
              <a:t>The </a:t>
            </a:r>
            <a:r>
              <a:rPr lang="ja-JP" altLang="en-US" sz="2000" dirty="0">
                <a:latin typeface="Times New Roman" panose="02020603050405020304" charset="0"/>
                <a:cs typeface="Times New Roman" panose="02020603050405020304" charset="0"/>
              </a:rPr>
              <a:t>generation process of individuals </a:t>
            </a:r>
            <a:r>
              <a:rPr lang="ja-JP" altLang="en-US" sz="2000" dirty="0" smtClean="0">
                <a:latin typeface="Times New Roman" panose="02020603050405020304" charset="0"/>
                <a:cs typeface="Times New Roman" panose="02020603050405020304" charset="0"/>
              </a:rPr>
              <a:t>x</a:t>
            </a:r>
            <a:r>
              <a:rPr lang="ja-JP" altLang="en-US" sz="1400" dirty="0" smtClean="0">
                <a:latin typeface="Times New Roman" panose="02020603050405020304" charset="0"/>
                <a:cs typeface="Times New Roman" panose="02020603050405020304" charset="0"/>
              </a:rPr>
              <a:t>i</a:t>
            </a:r>
            <a:r>
              <a:rPr lang="ja-JP" altLang="en-US" sz="2000" dirty="0" smtClean="0">
                <a:latin typeface="Times New Roman" panose="02020603050405020304" charset="0"/>
                <a:cs typeface="Times New Roman" panose="02020603050405020304" charset="0"/>
              </a:rPr>
              <a:t> </a:t>
            </a:r>
            <a:r>
              <a:rPr lang="ja-JP" altLang="en-US" sz="2000" dirty="0">
                <a:latin typeface="Times New Roman" panose="02020603050405020304" charset="0"/>
                <a:cs typeface="Times New Roman" panose="02020603050405020304" charset="0"/>
              </a:rPr>
              <a:t>in </a:t>
            </a:r>
            <a:r>
              <a:rPr lang="ja-JP" altLang="en-US" sz="2000" i="1" dirty="0" smtClean="0">
                <a:latin typeface="Times New Roman" panose="02020603050405020304" charset="0"/>
                <a:cs typeface="Times New Roman" panose="02020603050405020304" charset="0"/>
              </a:rPr>
              <a:t>R</a:t>
            </a:r>
            <a:r>
              <a:rPr lang="ja-JP" altLang="en-US" sz="2000" dirty="0" smtClean="0">
                <a:latin typeface="Times New Roman" panose="02020603050405020304" charset="0"/>
                <a:cs typeface="Times New Roman" panose="02020603050405020304" charset="0"/>
              </a:rPr>
              <a:t> </a:t>
            </a:r>
            <a:r>
              <a:rPr lang="ja-JP" altLang="en-US" sz="2000" dirty="0">
                <a:latin typeface="Times New Roman" panose="02020603050405020304" charset="0"/>
                <a:cs typeface="Times New Roman" panose="02020603050405020304" charset="0"/>
              </a:rPr>
              <a:t>and </a:t>
            </a:r>
            <a:r>
              <a:rPr lang="ja-JP" altLang="en-US" sz="2000" i="1" dirty="0" smtClean="0">
                <a:latin typeface="Times New Roman" panose="02020603050405020304" charset="0"/>
                <a:cs typeface="Times New Roman" panose="02020603050405020304" charset="0"/>
              </a:rPr>
              <a:t>L</a:t>
            </a:r>
            <a:r>
              <a:rPr lang="ja-JP" altLang="en-US" sz="2000" dirty="0" smtClean="0">
                <a:latin typeface="Times New Roman" panose="02020603050405020304" charset="0"/>
                <a:cs typeface="Times New Roman" panose="02020603050405020304" charset="0"/>
              </a:rPr>
              <a:t> </a:t>
            </a:r>
            <a:r>
              <a:rPr lang="ja-JP" altLang="en-US" sz="2000" dirty="0">
                <a:latin typeface="Times New Roman" panose="02020603050405020304" charset="0"/>
                <a:cs typeface="Times New Roman" panose="02020603050405020304" charset="0"/>
              </a:rPr>
              <a:t>is written as:</a:t>
            </a:r>
            <a:endParaRPr lang="ja-JP" altLang="en-US" sz="2000" dirty="0">
              <a:latin typeface="Times New Roman" panose="02020603050405020304" charset="0"/>
              <a:cs typeface="Times New Roman" panose="02020603050405020304" charset="0"/>
            </a:endParaRPr>
          </a:p>
        </p:txBody>
      </p:sp>
      <p:pic>
        <p:nvPicPr>
          <p:cNvPr id="17" name="図 16"/>
          <p:cNvPicPr>
            <a:picLocks noChangeAspect="1"/>
          </p:cNvPicPr>
          <p:nvPr/>
        </p:nvPicPr>
        <p:blipFill>
          <a:blip r:embed="rId4"/>
          <a:stretch>
            <a:fillRect/>
          </a:stretch>
        </p:blipFill>
        <p:spPr>
          <a:xfrm>
            <a:off x="847877" y="2356239"/>
            <a:ext cx="4465024" cy="778784"/>
          </a:xfrm>
          <a:prstGeom prst="rect">
            <a:avLst/>
          </a:prstGeom>
        </p:spPr>
      </p:pic>
      <p:pic>
        <p:nvPicPr>
          <p:cNvPr id="18" name="図 17"/>
          <p:cNvPicPr>
            <a:picLocks noChangeAspect="1"/>
          </p:cNvPicPr>
          <p:nvPr/>
        </p:nvPicPr>
        <p:blipFill>
          <a:blip r:embed="rId5"/>
          <a:stretch>
            <a:fillRect/>
          </a:stretch>
        </p:blipFill>
        <p:spPr>
          <a:xfrm>
            <a:off x="856637" y="3578863"/>
            <a:ext cx="4823945" cy="430483"/>
          </a:xfrm>
          <a:prstGeom prst="rect">
            <a:avLst/>
          </a:prstGeom>
        </p:spPr>
      </p:pic>
      <p:pic>
        <p:nvPicPr>
          <p:cNvPr id="30" name="図 29"/>
          <p:cNvPicPr>
            <a:picLocks noChangeAspect="1"/>
          </p:cNvPicPr>
          <p:nvPr/>
        </p:nvPicPr>
        <p:blipFill>
          <a:blip r:embed="rId6"/>
          <a:stretch>
            <a:fillRect/>
          </a:stretch>
        </p:blipFill>
        <p:spPr>
          <a:xfrm>
            <a:off x="869077" y="1426541"/>
            <a:ext cx="4236564" cy="636479"/>
          </a:xfrm>
          <a:prstGeom prst="rect">
            <a:avLst/>
          </a:prstGeom>
        </p:spPr>
      </p:pic>
      <p:pic>
        <p:nvPicPr>
          <p:cNvPr id="31" name="図 30"/>
          <p:cNvPicPr>
            <a:picLocks noChangeAspect="1"/>
          </p:cNvPicPr>
          <p:nvPr/>
        </p:nvPicPr>
        <p:blipFill>
          <a:blip r:embed="rId7"/>
          <a:stretch>
            <a:fillRect/>
          </a:stretch>
        </p:blipFill>
        <p:spPr>
          <a:xfrm>
            <a:off x="6536146" y="1317842"/>
            <a:ext cx="1878927" cy="270999"/>
          </a:xfrm>
          <a:prstGeom prst="rect">
            <a:avLst/>
          </a:prstGeom>
        </p:spPr>
      </p:pic>
      <p:sp>
        <p:nvSpPr>
          <p:cNvPr id="32" name="正方形/長方形 31"/>
          <p:cNvSpPr/>
          <p:nvPr/>
        </p:nvSpPr>
        <p:spPr>
          <a:xfrm>
            <a:off x="5162442" y="1522770"/>
            <a:ext cx="530579" cy="400110"/>
          </a:xfrm>
          <a:prstGeom prst="rect">
            <a:avLst/>
          </a:prstGeom>
        </p:spPr>
        <p:txBody>
          <a:bodyPr wrap="square">
            <a:spAutoFit/>
          </a:bodyPr>
          <a:lstStyle/>
          <a:p>
            <a:r>
              <a:rPr lang="en-US" altLang="ja-JP" sz="2000" dirty="0" smtClean="0">
                <a:latin typeface="Times New Roman" panose="02020603050405020304" charset="0"/>
                <a:cs typeface="Times New Roman" panose="02020603050405020304" charset="0"/>
              </a:rPr>
              <a:t>(1)</a:t>
            </a:r>
            <a:endParaRPr lang="ja-JP" altLang="en-US" sz="2000" dirty="0">
              <a:latin typeface="Times New Roman" panose="02020603050405020304" charset="0"/>
              <a:cs typeface="Times New Roman" panose="02020603050405020304" charset="0"/>
            </a:endParaRPr>
          </a:p>
        </p:txBody>
      </p:sp>
      <p:sp>
        <p:nvSpPr>
          <p:cNvPr id="33" name="正方形/長方形 32"/>
          <p:cNvSpPr/>
          <p:nvPr/>
        </p:nvSpPr>
        <p:spPr>
          <a:xfrm>
            <a:off x="5411433" y="2494113"/>
            <a:ext cx="538297" cy="400110"/>
          </a:xfrm>
          <a:prstGeom prst="rect">
            <a:avLst/>
          </a:prstGeom>
        </p:spPr>
        <p:txBody>
          <a:bodyPr wrap="square">
            <a:spAutoFit/>
          </a:bodyPr>
          <a:lstStyle/>
          <a:p>
            <a:r>
              <a:rPr lang="en-US" altLang="ja-JP" sz="2000" dirty="0" smtClean="0">
                <a:latin typeface="Times New Roman" panose="02020603050405020304" charset="0"/>
                <a:cs typeface="Times New Roman" panose="02020603050405020304" charset="0"/>
              </a:rPr>
              <a:t>(2)</a:t>
            </a:r>
            <a:endParaRPr lang="ja-JP" altLang="en-US" sz="2000" dirty="0">
              <a:latin typeface="Times New Roman" panose="02020603050405020304" charset="0"/>
              <a:cs typeface="Times New Roman" panose="02020603050405020304" charset="0"/>
            </a:endParaRPr>
          </a:p>
        </p:txBody>
      </p:sp>
      <p:sp>
        <p:nvSpPr>
          <p:cNvPr id="34" name="正方形/長方形 33"/>
          <p:cNvSpPr/>
          <p:nvPr/>
        </p:nvSpPr>
        <p:spPr>
          <a:xfrm>
            <a:off x="5761326" y="3583718"/>
            <a:ext cx="538297" cy="400110"/>
          </a:xfrm>
          <a:prstGeom prst="rect">
            <a:avLst/>
          </a:prstGeom>
        </p:spPr>
        <p:txBody>
          <a:bodyPr wrap="square">
            <a:spAutoFit/>
          </a:bodyPr>
          <a:lstStyle/>
          <a:p>
            <a:r>
              <a:rPr lang="en-US" altLang="ja-JP" sz="2000" dirty="0" smtClean="0">
                <a:latin typeface="Times New Roman" panose="02020603050405020304" charset="0"/>
                <a:cs typeface="Times New Roman" panose="02020603050405020304" charset="0"/>
              </a:rPr>
              <a:t>(3)</a:t>
            </a:r>
            <a:endParaRPr lang="ja-JP" altLang="en-US" sz="2000" dirty="0">
              <a:latin typeface="Times New Roman" panose="02020603050405020304" charset="0"/>
              <a:cs typeface="Times New Roman" panose="02020603050405020304" charset="0"/>
            </a:endParaRPr>
          </a:p>
        </p:txBody>
      </p:sp>
      <p:sp>
        <p:nvSpPr>
          <p:cNvPr id="3" name="正方形/長方形 2"/>
          <p:cNvSpPr/>
          <p:nvPr/>
        </p:nvSpPr>
        <p:spPr>
          <a:xfrm>
            <a:off x="6181215" y="2001753"/>
            <a:ext cx="6096000" cy="2308324"/>
          </a:xfrm>
          <a:prstGeom prst="rect">
            <a:avLst/>
          </a:prstGeom>
        </p:spPr>
        <p:txBody>
          <a:bodyPr>
            <a:spAutoFit/>
          </a:bodyPr>
          <a:lstStyle/>
          <a:p>
            <a:pPr marL="285750" lvl="0" indent="-285750">
              <a:buFont typeface="Arial" panose="020B0604020202020204" pitchFamily="34" charset="0"/>
              <a:buChar char="•"/>
              <a:defRPr/>
            </a:pPr>
            <a:r>
              <a:rPr lang="en-US" altLang="ja-JP" sz="1600" dirty="0">
                <a:latin typeface="Times New Roman" panose="02020603050405020304" charset="0"/>
                <a:cs typeface="Times New Roman" panose="02020603050405020304" charset="0"/>
              </a:rPr>
              <a:t>The sub-population generated by the random sequence is called </a:t>
            </a:r>
            <a:r>
              <a:rPr lang="en-US" altLang="ja-JP" sz="1600" i="1" dirty="0" smtClean="0">
                <a:latin typeface="Times New Roman" panose="02020603050405020304" charset="0"/>
                <a:cs typeface="Times New Roman" panose="02020603050405020304" charset="0"/>
              </a:rPr>
              <a:t>R</a:t>
            </a:r>
            <a:r>
              <a:rPr lang="en-US" altLang="ja-JP" sz="1600" dirty="0" smtClean="0">
                <a:latin typeface="Times New Roman" panose="02020603050405020304" charset="0"/>
                <a:cs typeface="Times New Roman" panose="02020603050405020304" charset="0"/>
              </a:rPr>
              <a:t>. </a:t>
            </a:r>
            <a:r>
              <a:rPr lang="en-US" altLang="ja-JP" sz="1600" dirty="0">
                <a:latin typeface="Times New Roman" panose="02020603050405020304" charset="0"/>
                <a:cs typeface="Times New Roman" panose="02020603050405020304" charset="0"/>
              </a:rPr>
              <a:t>The other one generated by the Logistic map (a kind of chaotic map) is referred to as </a:t>
            </a:r>
            <a:r>
              <a:rPr lang="en-US" altLang="ja-JP" sz="1600" i="1" dirty="0" smtClean="0">
                <a:latin typeface="Times New Roman" panose="02020603050405020304" charset="0"/>
                <a:cs typeface="Times New Roman" panose="02020603050405020304" charset="0"/>
              </a:rPr>
              <a:t>L</a:t>
            </a:r>
            <a:r>
              <a:rPr lang="en-US" altLang="ja-JP" sz="1600" dirty="0" smtClean="0">
                <a:latin typeface="Times New Roman" panose="02020603050405020304" charset="0"/>
                <a:cs typeface="Times New Roman" panose="02020603050405020304" charset="0"/>
              </a:rPr>
              <a:t>.</a:t>
            </a:r>
            <a:endParaRPr lang="en-US" altLang="ja-JP" sz="1600" dirty="0" smtClean="0">
              <a:latin typeface="Times New Roman" panose="02020603050405020304" charset="0"/>
              <a:cs typeface="Times New Roman" panose="02020603050405020304" charset="0"/>
            </a:endParaRPr>
          </a:p>
          <a:p>
            <a:pPr marL="285750" lvl="0" indent="-285750">
              <a:buFont typeface="Arial" panose="020B0604020202020204" pitchFamily="34" charset="0"/>
              <a:buChar char="•"/>
              <a:defRPr/>
            </a:pPr>
            <a:endParaRPr lang="en-US" altLang="ja-JP" sz="1600" dirty="0">
              <a:latin typeface="Times New Roman" panose="02020603050405020304" charset="0"/>
              <a:cs typeface="Times New Roman" panose="02020603050405020304" charset="0"/>
            </a:endParaRPr>
          </a:p>
          <a:p>
            <a:pPr marL="285750" lvl="0" indent="-285750">
              <a:buFont typeface="Arial" panose="020B0604020202020204" pitchFamily="34" charset="0"/>
              <a:buChar char="•"/>
              <a:defRPr/>
            </a:pPr>
            <a:r>
              <a:rPr kumimoji="1" lang="en-US" altLang="ja-JP" sz="1600" dirty="0">
                <a:latin typeface="Times New Roman" panose="02020603050405020304" charset="0"/>
                <a:cs typeface="Times New Roman" panose="02020603050405020304" charset="0"/>
              </a:rPr>
              <a:t>where </a:t>
            </a:r>
            <a:r>
              <a:rPr kumimoji="1" lang="en-US" altLang="ja-JP" sz="1600" i="1" dirty="0" err="1" smtClean="0">
                <a:latin typeface="Times New Roman" panose="02020603050405020304" charset="0"/>
                <a:cs typeface="Times New Roman" panose="02020603050405020304" charset="0"/>
              </a:rPr>
              <a:t>U</a:t>
            </a:r>
            <a:r>
              <a:rPr kumimoji="1" lang="en-US" altLang="ja-JP" sz="1200" i="1" dirty="0" err="1" smtClean="0">
                <a:latin typeface="Times New Roman" panose="02020603050405020304" charset="0"/>
                <a:cs typeface="Times New Roman" panose="02020603050405020304" charset="0"/>
              </a:rPr>
              <a:t>d</a:t>
            </a:r>
            <a:r>
              <a:rPr kumimoji="1" lang="en-US" altLang="ja-JP" sz="1600" dirty="0" smtClean="0">
                <a:latin typeface="Times New Roman" panose="02020603050405020304" charset="0"/>
                <a:cs typeface="Times New Roman" panose="02020603050405020304" charset="0"/>
              </a:rPr>
              <a:t> </a:t>
            </a:r>
            <a:r>
              <a:rPr kumimoji="1" lang="en-US" altLang="ja-JP" sz="1600" dirty="0">
                <a:latin typeface="Times New Roman" panose="02020603050405020304" charset="0"/>
                <a:cs typeface="Times New Roman" panose="02020603050405020304" charset="0"/>
              </a:rPr>
              <a:t>and </a:t>
            </a:r>
            <a:r>
              <a:rPr kumimoji="1" lang="en-US" altLang="ja-JP" sz="1600" i="1" dirty="0" err="1" smtClean="0">
                <a:latin typeface="Times New Roman" panose="02020603050405020304" charset="0"/>
                <a:cs typeface="Times New Roman" panose="02020603050405020304" charset="0"/>
              </a:rPr>
              <a:t>F</a:t>
            </a:r>
            <a:r>
              <a:rPr kumimoji="1" lang="en-US" altLang="ja-JP" sz="1200" i="1" dirty="0" err="1" smtClean="0">
                <a:latin typeface="Times New Roman" panose="02020603050405020304" charset="0"/>
                <a:cs typeface="Times New Roman" panose="02020603050405020304" charset="0"/>
              </a:rPr>
              <a:t>d</a:t>
            </a:r>
            <a:r>
              <a:rPr kumimoji="1" lang="en-US" altLang="ja-JP" sz="1200" dirty="0" smtClean="0">
                <a:latin typeface="Times New Roman" panose="02020603050405020304" charset="0"/>
                <a:cs typeface="Times New Roman" panose="02020603050405020304" charset="0"/>
              </a:rPr>
              <a:t> </a:t>
            </a:r>
            <a:r>
              <a:rPr kumimoji="1" lang="en-US" altLang="ja-JP" sz="1600" dirty="0">
                <a:latin typeface="Times New Roman" panose="02020603050405020304" charset="0"/>
                <a:cs typeface="Times New Roman" panose="02020603050405020304" charset="0"/>
              </a:rPr>
              <a:t>are the upper and lower limits of the solution space in the </a:t>
            </a:r>
            <a:r>
              <a:rPr kumimoji="1" lang="en-US" altLang="ja-JP" sz="1600" dirty="0" smtClean="0">
                <a:latin typeface="Times New Roman" panose="02020603050405020304" charset="0"/>
                <a:cs typeface="Times New Roman" panose="02020603050405020304" charset="0"/>
              </a:rPr>
              <a:t>d-dimension</a:t>
            </a:r>
            <a:r>
              <a:rPr kumimoji="1" lang="en-US" altLang="ja-JP" sz="1600" dirty="0">
                <a:latin typeface="Times New Roman" panose="02020603050405020304" charset="0"/>
                <a:cs typeface="Times New Roman" panose="02020603050405020304" charset="0"/>
              </a:rPr>
              <a:t>, respectively. </a:t>
            </a:r>
            <a:endParaRPr kumimoji="1" lang="en-US" altLang="ja-JP" sz="1600" dirty="0" smtClean="0">
              <a:latin typeface="Times New Roman" panose="02020603050405020304" charset="0"/>
              <a:cs typeface="Times New Roman" panose="02020603050405020304" charset="0"/>
            </a:endParaRPr>
          </a:p>
          <a:p>
            <a:pPr marL="285750" lvl="0" indent="-285750">
              <a:buFont typeface="Arial" panose="020B0604020202020204" pitchFamily="34" charset="0"/>
              <a:buChar char="•"/>
              <a:defRPr/>
            </a:pPr>
            <a:endParaRPr kumimoji="1" lang="en-US" altLang="ja-JP" sz="1600" dirty="0">
              <a:latin typeface="Times New Roman" panose="02020603050405020304" charset="0"/>
              <a:cs typeface="Times New Roman" panose="02020603050405020304" charset="0"/>
            </a:endParaRPr>
          </a:p>
          <a:p>
            <a:pPr marL="285750" lvl="0" indent="-285750">
              <a:buFont typeface="Arial" panose="020B0604020202020204" pitchFamily="34" charset="0"/>
              <a:buChar char="•"/>
              <a:defRPr/>
            </a:pPr>
            <a:r>
              <a:rPr kumimoji="1" lang="en-US" altLang="ja-JP" sz="1600" dirty="0">
                <a:latin typeface="Times New Roman" panose="02020603050405020304" charset="0"/>
                <a:cs typeface="Times New Roman" panose="02020603050405020304" charset="0"/>
              </a:rPr>
              <a:t>where</a:t>
            </a:r>
            <a:r>
              <a:rPr kumimoji="1" lang="en-US" altLang="ja-JP" sz="1600" i="1" dirty="0">
                <a:latin typeface="Times New Roman" panose="02020603050405020304" charset="0"/>
                <a:cs typeface="Times New Roman" panose="02020603050405020304" charset="0"/>
              </a:rPr>
              <a:t> </a:t>
            </a:r>
            <a:r>
              <a:rPr kumimoji="1" lang="en-US" altLang="ja-JP" sz="1600" i="1" dirty="0" err="1" smtClean="0">
                <a:latin typeface="Times New Roman" panose="02020603050405020304" charset="0"/>
                <a:cs typeface="Times New Roman" panose="02020603050405020304" charset="0"/>
              </a:rPr>
              <a:t>r</a:t>
            </a:r>
            <a:r>
              <a:rPr kumimoji="1" lang="en-US" altLang="ja-JP" sz="1050" i="1" dirty="0" err="1" smtClean="0">
                <a:latin typeface="Times New Roman" panose="02020603050405020304" charset="0"/>
                <a:cs typeface="Times New Roman" panose="02020603050405020304" charset="0"/>
              </a:rPr>
              <a:t>i,d</a:t>
            </a:r>
            <a:r>
              <a:rPr kumimoji="1" lang="en-US" altLang="ja-JP" sz="1600" i="1" dirty="0" smtClean="0">
                <a:latin typeface="Times New Roman" panose="02020603050405020304" charset="0"/>
                <a:cs typeface="Times New Roman" panose="02020603050405020304" charset="0"/>
              </a:rPr>
              <a:t> </a:t>
            </a:r>
            <a:r>
              <a:rPr kumimoji="1" lang="en-US" altLang="ja-JP" sz="1600" dirty="0">
                <a:latin typeface="Times New Roman" panose="02020603050405020304" charset="0"/>
                <a:cs typeface="Times New Roman" panose="02020603050405020304" charset="0"/>
              </a:rPr>
              <a:t>is generated by the random sequence and </a:t>
            </a:r>
            <a:r>
              <a:rPr kumimoji="1" lang="en-US" altLang="ja-JP" sz="1600" i="1" dirty="0" err="1" smtClean="0">
                <a:latin typeface="Times New Roman" panose="02020603050405020304" charset="0"/>
                <a:cs typeface="Times New Roman" panose="02020603050405020304" charset="0"/>
              </a:rPr>
              <a:t>l</a:t>
            </a:r>
            <a:r>
              <a:rPr kumimoji="1" lang="en-US" altLang="ja-JP" sz="1100" i="1" dirty="0" err="1" smtClean="0">
                <a:latin typeface="Times New Roman" panose="02020603050405020304" charset="0"/>
                <a:cs typeface="Times New Roman" panose="02020603050405020304" charset="0"/>
              </a:rPr>
              <a:t>i,d</a:t>
            </a:r>
            <a:r>
              <a:rPr kumimoji="1" lang="en-US" altLang="ja-JP" sz="1600" dirty="0" smtClean="0">
                <a:latin typeface="Times New Roman" panose="02020603050405020304" charset="0"/>
                <a:cs typeface="Times New Roman" panose="02020603050405020304" charset="0"/>
              </a:rPr>
              <a:t> </a:t>
            </a:r>
            <a:r>
              <a:rPr kumimoji="1" lang="en-US" altLang="ja-JP" sz="1600" dirty="0">
                <a:latin typeface="Times New Roman" panose="02020603050405020304" charset="0"/>
                <a:cs typeface="Times New Roman" panose="02020603050405020304" charset="0"/>
              </a:rPr>
              <a:t>is generated by the Logistic map</a:t>
            </a:r>
            <a:endParaRPr kumimoji="1" lang="ja-JP" altLang="en-US" sz="16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p:cNvPicPr>
            <a:picLocks noChangeAspect="1"/>
          </p:cNvPicPr>
          <p:nvPr/>
        </p:nvPicPr>
        <p:blipFill>
          <a:blip r:embed="rId1"/>
          <a:stretch>
            <a:fillRect/>
          </a:stretch>
        </p:blipFill>
        <p:spPr>
          <a:xfrm>
            <a:off x="5776797" y="1270753"/>
            <a:ext cx="4963218" cy="1695687"/>
          </a:xfrm>
          <a:prstGeom prst="rect">
            <a:avLst/>
          </a:prstGeom>
        </p:spPr>
      </p:pic>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dirty="0"/>
          </a:p>
        </p:txBody>
      </p:sp>
      <p:cxnSp>
        <p:nvCxnSpPr>
          <p:cNvPr id="4"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 name="矩形 63"/>
          <p:cNvSpPr/>
          <p:nvPr/>
        </p:nvSpPr>
        <p:spPr>
          <a:xfrm>
            <a:off x="1413509" y="229870"/>
            <a:ext cx="11083291" cy="646331"/>
          </a:xfrm>
          <a:prstGeom prst="rect">
            <a:avLst/>
          </a:prstGeom>
        </p:spPr>
        <p:txBody>
          <a:bodyPr wrap="square">
            <a:spAutoFit/>
          </a:bodyPr>
          <a:lstStyle/>
          <a:p>
            <a:pPr>
              <a:lnSpc>
                <a:spcPct val="150000"/>
              </a:lnSpc>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 -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The realization of intelligent scheme</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sp>
        <p:nvSpPr>
          <p:cNvPr id="7" name="正方形/長方形 6"/>
          <p:cNvSpPr/>
          <p:nvPr/>
        </p:nvSpPr>
        <p:spPr>
          <a:xfrm>
            <a:off x="956517" y="1159334"/>
            <a:ext cx="4757789" cy="2062103"/>
          </a:xfrm>
          <a:prstGeom prst="rect">
            <a:avLst/>
          </a:prstGeom>
        </p:spPr>
        <p:txBody>
          <a:bodyPr wrap="square">
            <a:spAutoFit/>
          </a:bodyPr>
          <a:lstStyle/>
          <a:p>
            <a:r>
              <a:rPr lang="ja-JP" altLang="en-US" sz="1600" dirty="0" smtClean="0">
                <a:latin typeface="Times New Roman" panose="02020603050405020304" charset="0"/>
                <a:cs typeface="Times New Roman" panose="02020603050405020304" charset="0"/>
              </a:rPr>
              <a:t>Without loss of generality, the optimization </a:t>
            </a:r>
            <a:r>
              <a:rPr lang="ja-JP" altLang="en-US" sz="1600" dirty="0">
                <a:latin typeface="Times New Roman" panose="02020603050405020304" charset="0"/>
                <a:cs typeface="Times New Roman" panose="02020603050405020304" charset="0"/>
              </a:rPr>
              <a:t>of a minimization </a:t>
            </a:r>
            <a:r>
              <a:rPr lang="ja-JP" altLang="en-US" sz="1600" dirty="0" smtClean="0">
                <a:latin typeface="Times New Roman" panose="02020603050405020304" charset="0"/>
                <a:cs typeface="Times New Roman" panose="02020603050405020304" charset="0"/>
              </a:rPr>
              <a:t>problem </a:t>
            </a:r>
            <a:r>
              <a:rPr lang="ja-JP" altLang="en-US" sz="1600" dirty="0">
                <a:latin typeface="Times New Roman" panose="02020603050405020304" charset="0"/>
                <a:cs typeface="Times New Roman" panose="02020603050405020304" charset="0"/>
              </a:rPr>
              <a:t>is considered. </a:t>
            </a:r>
            <a:endParaRPr lang="en-US" altLang="ja-JP" sz="1600" dirty="0" smtClean="0">
              <a:latin typeface="Times New Roman" panose="02020603050405020304" charset="0"/>
              <a:cs typeface="Times New Roman" panose="02020603050405020304" charset="0"/>
            </a:endParaRPr>
          </a:p>
          <a:p>
            <a:endParaRPr lang="en-US" altLang="ja-JP" sz="1600" dirty="0">
              <a:latin typeface="Times New Roman" panose="02020603050405020304" charset="0"/>
              <a:cs typeface="Times New Roman" panose="02020603050405020304" charset="0"/>
            </a:endParaRPr>
          </a:p>
          <a:p>
            <a:r>
              <a:rPr lang="ja-JP" altLang="en-US" sz="1600" dirty="0" smtClean="0">
                <a:latin typeface="Times New Roman" panose="02020603050405020304" charset="0"/>
                <a:cs typeface="Times New Roman" panose="02020603050405020304" charset="0"/>
              </a:rPr>
              <a:t>After </a:t>
            </a:r>
            <a:r>
              <a:rPr lang="ja-JP" altLang="en-US" sz="1600" dirty="0">
                <a:latin typeface="Times New Roman" panose="02020603050405020304" charset="0"/>
                <a:cs typeface="Times New Roman" panose="02020603050405020304" charset="0"/>
              </a:rPr>
              <a:t>generating </a:t>
            </a:r>
            <a:r>
              <a:rPr lang="ja-JP" altLang="en-US" sz="1600" i="1" dirty="0" smtClean="0">
                <a:latin typeface="Times New Roman" panose="02020603050405020304" charset="0"/>
                <a:cs typeface="Times New Roman" panose="02020603050405020304" charset="0"/>
              </a:rPr>
              <a:t>X</a:t>
            </a:r>
            <a:r>
              <a:rPr lang="ja-JP" altLang="en-US" sz="1600" dirty="0" smtClean="0">
                <a:latin typeface="Times New Roman" panose="02020603050405020304" charset="0"/>
                <a:cs typeface="Times New Roman" panose="02020603050405020304" charset="0"/>
              </a:rPr>
              <a:t>, </a:t>
            </a:r>
            <a:r>
              <a:rPr lang="ja-JP" altLang="en-US" sz="1600" dirty="0">
                <a:latin typeface="Times New Roman" panose="02020603050405020304" charset="0"/>
                <a:cs typeface="Times New Roman" panose="02020603050405020304" charset="0"/>
              </a:rPr>
              <a:t>the fitness values of all individuals are calculated, and thereafter those with the best value in </a:t>
            </a:r>
            <a:r>
              <a:rPr lang="ja-JP" altLang="en-US" sz="1600" i="1" dirty="0" smtClean="0">
                <a:latin typeface="Times New Roman" panose="02020603050405020304" charset="0"/>
                <a:cs typeface="Times New Roman" panose="02020603050405020304" charset="0"/>
              </a:rPr>
              <a:t>R</a:t>
            </a:r>
            <a:r>
              <a:rPr lang="ja-JP" altLang="en-US" sz="1600" dirty="0" smtClean="0">
                <a:latin typeface="Times New Roman" panose="02020603050405020304" charset="0"/>
                <a:cs typeface="Times New Roman" panose="02020603050405020304" charset="0"/>
              </a:rPr>
              <a:t> </a:t>
            </a:r>
            <a:r>
              <a:rPr lang="ja-JP" altLang="en-US" sz="1600" dirty="0">
                <a:latin typeface="Times New Roman" panose="02020603050405020304" charset="0"/>
                <a:cs typeface="Times New Roman" panose="02020603050405020304" charset="0"/>
              </a:rPr>
              <a:t>and </a:t>
            </a:r>
            <a:r>
              <a:rPr lang="ja-JP" altLang="en-US" sz="1600" i="1" dirty="0" smtClean="0">
                <a:latin typeface="Times New Roman" panose="02020603050405020304" charset="0"/>
                <a:cs typeface="Times New Roman" panose="02020603050405020304" charset="0"/>
              </a:rPr>
              <a:t>L</a:t>
            </a:r>
            <a:r>
              <a:rPr lang="ja-JP" altLang="en-US" sz="1600" dirty="0" smtClean="0">
                <a:latin typeface="Times New Roman" panose="02020603050405020304" charset="0"/>
                <a:cs typeface="Times New Roman" panose="02020603050405020304" charset="0"/>
              </a:rPr>
              <a:t> </a:t>
            </a:r>
            <a:r>
              <a:rPr lang="ja-JP" altLang="en-US" sz="1600" dirty="0">
                <a:latin typeface="Times New Roman" panose="02020603050405020304" charset="0"/>
                <a:cs typeface="Times New Roman" panose="02020603050405020304" charset="0"/>
              </a:rPr>
              <a:t>are denoted by </a:t>
            </a:r>
            <a:r>
              <a:rPr lang="ja-JP" altLang="en-US" sz="1600" i="1" dirty="0" smtClean="0">
                <a:latin typeface="Times New Roman" panose="02020603050405020304" charset="0"/>
                <a:cs typeface="Times New Roman" panose="02020603050405020304" charset="0"/>
              </a:rPr>
              <a:t>R</a:t>
            </a:r>
            <a:r>
              <a:rPr lang="ja-JP" altLang="en-US" sz="1400" i="1" dirty="0" smtClean="0">
                <a:latin typeface="Times New Roman" panose="02020603050405020304" charset="0"/>
                <a:cs typeface="Times New Roman" panose="02020603050405020304" charset="0"/>
              </a:rPr>
              <a:t>m</a:t>
            </a:r>
            <a:r>
              <a:rPr lang="ja-JP" altLang="en-US" sz="1600" dirty="0" smtClean="0">
                <a:latin typeface="Times New Roman" panose="02020603050405020304" charset="0"/>
                <a:cs typeface="Times New Roman" panose="02020603050405020304" charset="0"/>
              </a:rPr>
              <a:t> </a:t>
            </a:r>
            <a:r>
              <a:rPr lang="ja-JP" altLang="en-US" sz="1600" dirty="0">
                <a:latin typeface="Times New Roman" panose="02020603050405020304" charset="0"/>
                <a:cs typeface="Times New Roman" panose="02020603050405020304" charset="0"/>
              </a:rPr>
              <a:t>and </a:t>
            </a:r>
            <a:r>
              <a:rPr lang="ja-JP" altLang="en-US" sz="1600" i="1" dirty="0" smtClean="0">
                <a:latin typeface="Times New Roman" panose="02020603050405020304" charset="0"/>
                <a:cs typeface="Times New Roman" panose="02020603050405020304" charset="0"/>
              </a:rPr>
              <a:t>L</a:t>
            </a:r>
            <a:r>
              <a:rPr lang="ja-JP" altLang="en-US" sz="1400" dirty="0" smtClean="0">
                <a:latin typeface="Times New Roman" panose="02020603050405020304" charset="0"/>
                <a:cs typeface="Times New Roman" panose="02020603050405020304" charset="0"/>
              </a:rPr>
              <a:t>m</a:t>
            </a:r>
            <a:r>
              <a:rPr lang="ja-JP" altLang="en-US" sz="1600" dirty="0" smtClean="0">
                <a:latin typeface="Times New Roman" panose="02020603050405020304" charset="0"/>
                <a:cs typeface="Times New Roman" panose="02020603050405020304" charset="0"/>
              </a:rPr>
              <a:t>, </a:t>
            </a:r>
            <a:r>
              <a:rPr lang="ja-JP" altLang="en-US" sz="1600" dirty="0">
                <a:latin typeface="Times New Roman" panose="02020603050405020304" charset="0"/>
                <a:cs typeface="Times New Roman" panose="02020603050405020304" charset="0"/>
              </a:rPr>
              <a:t>respectively. </a:t>
            </a:r>
            <a:r>
              <a:rPr lang="en-US" altLang="ja-JP" sz="1600" dirty="0" smtClean="0">
                <a:latin typeface="Times New Roman" panose="02020603050405020304" charset="0"/>
                <a:cs typeface="Times New Roman" panose="02020603050405020304" charset="0"/>
              </a:rPr>
              <a:t>W</a:t>
            </a:r>
            <a:r>
              <a:rPr lang="ja-JP" altLang="en-US" sz="1600" dirty="0" smtClean="0">
                <a:latin typeface="Times New Roman" panose="02020603050405020304" charset="0"/>
                <a:cs typeface="Times New Roman" panose="02020603050405020304" charset="0"/>
              </a:rPr>
              <a:t>hen f</a:t>
            </a:r>
            <a:r>
              <a:rPr lang="ja-JP" altLang="en-US" sz="1600" dirty="0">
                <a:latin typeface="Times New Roman" panose="02020603050405020304" charset="0"/>
                <a:cs typeface="Times New Roman" panose="02020603050405020304" charset="0"/>
              </a:rPr>
              <a:t>(</a:t>
            </a:r>
            <a:r>
              <a:rPr lang="ja-JP" altLang="en-US" sz="1600" i="1" dirty="0" smtClean="0">
                <a:latin typeface="Times New Roman" panose="02020603050405020304" charset="0"/>
                <a:cs typeface="Times New Roman" panose="02020603050405020304" charset="0"/>
              </a:rPr>
              <a:t>L</a:t>
            </a:r>
            <a:r>
              <a:rPr lang="ja-JP" altLang="en-US" sz="1400" i="1" dirty="0" smtClean="0">
                <a:latin typeface="Times New Roman" panose="02020603050405020304" charset="0"/>
                <a:cs typeface="Times New Roman" panose="02020603050405020304" charset="0"/>
              </a:rPr>
              <a:t>m</a:t>
            </a:r>
            <a:r>
              <a:rPr lang="ja-JP" altLang="en-US" sz="1600" dirty="0" smtClean="0">
                <a:latin typeface="Times New Roman" panose="02020603050405020304" charset="0"/>
                <a:cs typeface="Times New Roman" panose="02020603050405020304" charset="0"/>
              </a:rPr>
              <a:t>)</a:t>
            </a:r>
            <a:r>
              <a:rPr lang="ja-JP" altLang="en-US" sz="1600" dirty="0">
                <a:latin typeface="Times New Roman" panose="02020603050405020304" charset="0"/>
                <a:cs typeface="Times New Roman" panose="02020603050405020304" charset="0"/>
              </a:rPr>
              <a:t>&lt; f(</a:t>
            </a:r>
            <a:r>
              <a:rPr lang="ja-JP" altLang="en-US" sz="1600" i="1" dirty="0" smtClean="0">
                <a:latin typeface="Times New Roman" panose="02020603050405020304" charset="0"/>
                <a:cs typeface="Times New Roman" panose="02020603050405020304" charset="0"/>
              </a:rPr>
              <a:t>R</a:t>
            </a:r>
            <a:r>
              <a:rPr lang="ja-JP" altLang="en-US" sz="1400" i="1" dirty="0" smtClean="0">
                <a:latin typeface="Times New Roman" panose="02020603050405020304" charset="0"/>
                <a:cs typeface="Times New Roman" panose="02020603050405020304" charset="0"/>
              </a:rPr>
              <a:t>m</a:t>
            </a:r>
            <a:r>
              <a:rPr lang="ja-JP" altLang="en-US" sz="1600" dirty="0" smtClean="0">
                <a:latin typeface="Times New Roman" panose="02020603050405020304" charset="0"/>
                <a:cs typeface="Times New Roman" panose="02020603050405020304" charset="0"/>
              </a:rPr>
              <a:t>),           is </a:t>
            </a:r>
            <a:r>
              <a:rPr lang="ja-JP" altLang="en-US" sz="1600" dirty="0">
                <a:latin typeface="Times New Roman" panose="02020603050405020304" charset="0"/>
                <a:cs typeface="Times New Roman" panose="02020603050405020304" charset="0"/>
              </a:rPr>
              <a:t>increased. When </a:t>
            </a:r>
            <a:r>
              <a:rPr lang="ja-JP" altLang="en-US" sz="1600" dirty="0" smtClean="0">
                <a:latin typeface="Times New Roman" panose="02020603050405020304" charset="0"/>
                <a:cs typeface="Times New Roman" panose="02020603050405020304" charset="0"/>
              </a:rPr>
              <a:t>f</a:t>
            </a:r>
            <a:r>
              <a:rPr lang="ja-JP" altLang="en-US" sz="1600" dirty="0">
                <a:latin typeface="Times New Roman" panose="02020603050405020304" charset="0"/>
                <a:cs typeface="Times New Roman" panose="02020603050405020304" charset="0"/>
              </a:rPr>
              <a:t>(</a:t>
            </a:r>
            <a:r>
              <a:rPr lang="ja-JP" altLang="en-US" sz="1600" i="1" dirty="0" smtClean="0">
                <a:latin typeface="Times New Roman" panose="02020603050405020304" charset="0"/>
                <a:cs typeface="Times New Roman" panose="02020603050405020304" charset="0"/>
              </a:rPr>
              <a:t>L</a:t>
            </a:r>
            <a:r>
              <a:rPr lang="ja-JP" altLang="en-US" sz="1400" i="1" dirty="0" smtClean="0">
                <a:latin typeface="Times New Roman" panose="02020603050405020304" charset="0"/>
                <a:cs typeface="Times New Roman" panose="02020603050405020304" charset="0"/>
              </a:rPr>
              <a:t>m</a:t>
            </a:r>
            <a:r>
              <a:rPr lang="ja-JP" altLang="en-US" sz="1600" dirty="0" smtClean="0">
                <a:latin typeface="Times New Roman" panose="02020603050405020304" charset="0"/>
                <a:cs typeface="Times New Roman" panose="02020603050405020304" charset="0"/>
              </a:rPr>
              <a:t>)</a:t>
            </a:r>
            <a:r>
              <a:rPr lang="ja-JP" altLang="en-US" sz="1600" dirty="0">
                <a:latin typeface="Times New Roman" panose="02020603050405020304" charset="0"/>
                <a:cs typeface="Times New Roman" panose="02020603050405020304" charset="0"/>
              </a:rPr>
              <a:t>&gt;f(</a:t>
            </a:r>
            <a:r>
              <a:rPr lang="ja-JP" altLang="en-US" sz="1600" i="1" dirty="0" smtClean="0">
                <a:latin typeface="Times New Roman" panose="02020603050405020304" charset="0"/>
                <a:cs typeface="Times New Roman" panose="02020603050405020304" charset="0"/>
              </a:rPr>
              <a:t>R</a:t>
            </a:r>
            <a:r>
              <a:rPr lang="ja-JP" altLang="en-US" sz="1400" i="1" dirty="0" smtClean="0">
                <a:latin typeface="Times New Roman" panose="02020603050405020304" charset="0"/>
                <a:cs typeface="Times New Roman" panose="02020603050405020304" charset="0"/>
              </a:rPr>
              <a:t>m</a:t>
            </a:r>
            <a:r>
              <a:rPr lang="ja-JP" altLang="en-US" sz="1600" dirty="0" smtClean="0">
                <a:latin typeface="Times New Roman" panose="02020603050405020304" charset="0"/>
                <a:cs typeface="Times New Roman" panose="02020603050405020304" charset="0"/>
              </a:rPr>
              <a:t>),             is reduced</a:t>
            </a:r>
            <a:r>
              <a:rPr lang="en-US" altLang="ja-JP" sz="1600" dirty="0" smtClean="0">
                <a:latin typeface="Times New Roman" panose="02020603050405020304" charset="0"/>
                <a:cs typeface="Times New Roman" panose="02020603050405020304" charset="0"/>
              </a:rPr>
              <a:t>.</a:t>
            </a:r>
            <a:endParaRPr lang="ja-JP" altLang="en-US" sz="1600" dirty="0">
              <a:latin typeface="Times New Roman" panose="02020603050405020304" charset="0"/>
              <a:cs typeface="Times New Roman" panose="02020603050405020304" charset="0"/>
            </a:endParaRPr>
          </a:p>
        </p:txBody>
      </p:sp>
      <p:pic>
        <p:nvPicPr>
          <p:cNvPr id="19" name="図 18"/>
          <p:cNvPicPr>
            <a:picLocks noChangeAspect="1"/>
          </p:cNvPicPr>
          <p:nvPr/>
        </p:nvPicPr>
        <p:blipFill>
          <a:blip r:embed="rId2"/>
          <a:stretch>
            <a:fillRect/>
          </a:stretch>
        </p:blipFill>
        <p:spPr>
          <a:xfrm>
            <a:off x="2807170" y="2710337"/>
            <a:ext cx="447737" cy="228632"/>
          </a:xfrm>
          <a:prstGeom prst="rect">
            <a:avLst/>
          </a:prstGeom>
        </p:spPr>
      </p:pic>
      <p:pic>
        <p:nvPicPr>
          <p:cNvPr id="21" name="図 20"/>
          <p:cNvPicPr>
            <a:picLocks noChangeAspect="1"/>
          </p:cNvPicPr>
          <p:nvPr/>
        </p:nvPicPr>
        <p:blipFill>
          <a:blip r:embed="rId2"/>
          <a:stretch>
            <a:fillRect/>
          </a:stretch>
        </p:blipFill>
        <p:spPr>
          <a:xfrm>
            <a:off x="2296942" y="2938969"/>
            <a:ext cx="447737" cy="228632"/>
          </a:xfrm>
          <a:prstGeom prst="rect">
            <a:avLst/>
          </a:prstGeom>
        </p:spPr>
      </p:pic>
      <p:sp>
        <p:nvSpPr>
          <p:cNvPr id="23" name="正方形/長方形 22"/>
          <p:cNvSpPr/>
          <p:nvPr/>
        </p:nvSpPr>
        <p:spPr>
          <a:xfrm>
            <a:off x="10948035" y="1918541"/>
            <a:ext cx="538297" cy="400110"/>
          </a:xfrm>
          <a:prstGeom prst="rect">
            <a:avLst/>
          </a:prstGeom>
        </p:spPr>
        <p:txBody>
          <a:bodyPr wrap="square">
            <a:spAutoFit/>
          </a:bodyPr>
          <a:lstStyle/>
          <a:p>
            <a:r>
              <a:rPr lang="en-US" altLang="ja-JP" sz="2000" dirty="0" smtClean="0">
                <a:latin typeface="Times New Roman" panose="02020603050405020304" charset="0"/>
                <a:cs typeface="Times New Roman" panose="02020603050405020304" charset="0"/>
              </a:rPr>
              <a:t>(4)</a:t>
            </a:r>
            <a:endParaRPr lang="ja-JP" altLang="en-US" sz="2000" dirty="0">
              <a:latin typeface="Times New Roman" panose="02020603050405020304" charset="0"/>
              <a:cs typeface="Times New Roman" panose="02020603050405020304" charset="0"/>
            </a:endParaRPr>
          </a:p>
        </p:txBody>
      </p:sp>
      <p:sp>
        <p:nvSpPr>
          <p:cNvPr id="22" name="正方形/長方形 21"/>
          <p:cNvSpPr/>
          <p:nvPr/>
        </p:nvSpPr>
        <p:spPr>
          <a:xfrm>
            <a:off x="5714306" y="3007669"/>
            <a:ext cx="6096000" cy="646331"/>
          </a:xfrm>
          <a:prstGeom prst="rect">
            <a:avLst/>
          </a:prstGeom>
        </p:spPr>
        <p:txBody>
          <a:bodyPr>
            <a:spAutoFit/>
          </a:bodyPr>
          <a:lstStyle/>
          <a:p>
            <a:r>
              <a:rPr lang="ja-JP" altLang="en-US" dirty="0">
                <a:latin typeface="Times New Roman" panose="02020603050405020304" charset="0"/>
                <a:cs typeface="Times New Roman" panose="02020603050405020304" charset="0"/>
              </a:rPr>
              <a:t>where </a:t>
            </a:r>
            <a:r>
              <a:rPr lang="ja-JP" altLang="en-US" i="1" dirty="0" smtClean="0">
                <a:latin typeface="Times New Roman" panose="02020603050405020304" charset="0"/>
                <a:cs typeface="Times New Roman" panose="02020603050405020304" charset="0"/>
              </a:rPr>
              <a:t>b</a:t>
            </a:r>
            <a:r>
              <a:rPr lang="ja-JP" altLang="en-US" dirty="0" smtClean="0">
                <a:latin typeface="Times New Roman" panose="02020603050405020304" charset="0"/>
                <a:cs typeface="Times New Roman" panose="02020603050405020304" charset="0"/>
              </a:rPr>
              <a:t> </a:t>
            </a:r>
            <a:r>
              <a:rPr lang="ja-JP" altLang="en-US" dirty="0">
                <a:latin typeface="Times New Roman" panose="02020603050405020304" charset="0"/>
                <a:cs typeface="Times New Roman" panose="02020603050405020304" charset="0"/>
              </a:rPr>
              <a:t>is the parameter for adjusting the distance between individuals</a:t>
            </a:r>
            <a:r>
              <a:rPr lang="ja-JP" altLang="en-US" dirty="0" smtClean="0">
                <a:latin typeface="Times New Roman" panose="02020603050405020304" charset="0"/>
                <a:cs typeface="Times New Roman" panose="02020603050405020304" charset="0"/>
              </a:rPr>
              <a:t>. </a:t>
            </a:r>
            <a:r>
              <a:rPr lang="en-US" altLang="ja-JP" dirty="0" smtClean="0">
                <a:latin typeface="Times New Roman" panose="02020603050405020304" charset="0"/>
                <a:cs typeface="Times New Roman" panose="02020603050405020304" charset="0"/>
              </a:rPr>
              <a:t>The </a:t>
            </a:r>
            <a:r>
              <a:rPr lang="en-US" altLang="ja-JP" dirty="0">
                <a:latin typeface="Times New Roman" panose="02020603050405020304" charset="0"/>
                <a:cs typeface="Times New Roman" panose="02020603050405020304" charset="0"/>
              </a:rPr>
              <a:t>optimal </a:t>
            </a:r>
            <a:r>
              <a:rPr lang="ja-JP" altLang="en-US" dirty="0" smtClean="0">
                <a:latin typeface="Times New Roman" panose="02020603050405020304" charset="0"/>
                <a:cs typeface="Times New Roman" panose="02020603050405020304" charset="0"/>
              </a:rPr>
              <a:t>individual </a:t>
            </a:r>
            <a:r>
              <a:rPr lang="en-US" altLang="ja-JP" dirty="0" smtClean="0">
                <a:latin typeface="Times New Roman" panose="02020603050405020304" charset="0"/>
                <a:cs typeface="Times New Roman" panose="02020603050405020304" charset="0"/>
              </a:rPr>
              <a:t>is </a:t>
            </a:r>
            <a:r>
              <a:rPr lang="en-US" altLang="ja-JP" dirty="0">
                <a:latin typeface="Times New Roman" panose="02020603050405020304" charset="0"/>
                <a:cs typeface="Times New Roman" panose="02020603050405020304" charset="0"/>
              </a:rPr>
              <a:t>represented as </a:t>
            </a:r>
            <a:r>
              <a:rPr lang="en-US" altLang="ja-JP" i="1" dirty="0" smtClean="0">
                <a:latin typeface="Times New Roman" panose="02020603050405020304" charset="0"/>
                <a:cs typeface="Times New Roman" panose="02020603050405020304" charset="0"/>
              </a:rPr>
              <a:t>o</a:t>
            </a:r>
            <a:r>
              <a:rPr lang="en-US" altLang="ja-JP" dirty="0" smtClean="0">
                <a:latin typeface="Times New Roman" panose="02020603050405020304" charset="0"/>
                <a:cs typeface="Times New Roman" panose="02020603050405020304" charset="0"/>
              </a:rPr>
              <a:t>.</a:t>
            </a:r>
            <a:endParaRPr lang="ja-JP" altLang="en-US" dirty="0">
              <a:latin typeface="Times New Roman" panose="02020603050405020304" charset="0"/>
              <a:cs typeface="Times New Roman" panose="02020603050405020304" charset="0"/>
            </a:endParaRPr>
          </a:p>
        </p:txBody>
      </p:sp>
      <p:pic>
        <p:nvPicPr>
          <p:cNvPr id="24" name="図 23"/>
          <p:cNvPicPr>
            <a:picLocks noChangeAspect="1"/>
          </p:cNvPicPr>
          <p:nvPr/>
        </p:nvPicPr>
        <p:blipFill>
          <a:blip r:embed="rId3"/>
          <a:stretch>
            <a:fillRect/>
          </a:stretch>
        </p:blipFill>
        <p:spPr>
          <a:xfrm>
            <a:off x="1413509" y="3750792"/>
            <a:ext cx="8983329" cy="2457793"/>
          </a:xfrm>
          <a:prstGeom prst="rect">
            <a:avLst/>
          </a:prstGeom>
        </p:spPr>
      </p:pic>
      <p:sp>
        <p:nvSpPr>
          <p:cNvPr id="25" name="正方形/長方形 24"/>
          <p:cNvSpPr/>
          <p:nvPr/>
        </p:nvSpPr>
        <p:spPr>
          <a:xfrm>
            <a:off x="2612748" y="6291040"/>
            <a:ext cx="8195552" cy="369332"/>
          </a:xfrm>
          <a:prstGeom prst="rect">
            <a:avLst/>
          </a:prstGeom>
        </p:spPr>
        <p:txBody>
          <a:bodyPr wrap="square">
            <a:spAutoFit/>
          </a:bodyPr>
          <a:lstStyle/>
          <a:p>
            <a:r>
              <a:rPr kumimoji="1" lang="en-US" altLang="ja-JP" dirty="0">
                <a:latin typeface="Times New Roman" panose="02020603050405020304" charset="0"/>
                <a:cs typeface="Times New Roman" panose="02020603050405020304" charset="0"/>
              </a:rPr>
              <a:t>Fig. </a:t>
            </a:r>
            <a:r>
              <a:rPr kumimoji="1" lang="en-US" altLang="ja-JP" dirty="0" smtClean="0">
                <a:latin typeface="Times New Roman" panose="02020603050405020304" charset="0"/>
                <a:cs typeface="Times New Roman" panose="02020603050405020304" charset="0"/>
              </a:rPr>
              <a:t>3 </a:t>
            </a:r>
            <a:r>
              <a:rPr lang="ja-JP" altLang="en-US" dirty="0" smtClean="0">
                <a:latin typeface="Times New Roman" panose="02020603050405020304" charset="0"/>
                <a:cs typeface="Times New Roman" panose="02020603050405020304" charset="0"/>
              </a:rPr>
              <a:t>Two</a:t>
            </a:r>
            <a:r>
              <a:rPr lang="ja-JP" altLang="en-US" dirty="0">
                <a:latin typeface="Times New Roman" panose="02020603050405020304" charset="0"/>
                <a:cs typeface="Times New Roman" panose="02020603050405020304" charset="0"/>
              </a:rPr>
              <a:t>-dimensional schematic diagram of SIS in the iterative process.</a:t>
            </a:r>
            <a:endParaRPr lang="ja-JP" altLang="en-US"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14" name="図 13"/>
          <p:cNvPicPr>
            <a:picLocks noChangeAspect="1"/>
          </p:cNvPicPr>
          <p:nvPr/>
        </p:nvPicPr>
        <p:blipFill>
          <a:blip r:embed="rId1"/>
          <a:stretch>
            <a:fillRect/>
          </a:stretch>
        </p:blipFill>
        <p:spPr>
          <a:xfrm>
            <a:off x="2261801" y="1732661"/>
            <a:ext cx="7420173" cy="2030121"/>
          </a:xfrm>
          <a:prstGeom prst="rect">
            <a:avLst/>
          </a:prstGeom>
        </p:spPr>
      </p:pic>
      <p:sp>
        <p:nvSpPr>
          <p:cNvPr id="15" name="正方形/長方形 14"/>
          <p:cNvSpPr/>
          <p:nvPr/>
        </p:nvSpPr>
        <p:spPr>
          <a:xfrm>
            <a:off x="2739867" y="1160702"/>
            <a:ext cx="6502069" cy="646331"/>
          </a:xfrm>
          <a:prstGeom prst="rect">
            <a:avLst/>
          </a:prstGeom>
        </p:spPr>
        <p:txBody>
          <a:bodyPr wrap="square">
            <a:spAutoFit/>
          </a:bodyPr>
          <a:lstStyle/>
          <a:p>
            <a:r>
              <a:rPr kumimoji="1" lang="en-US" altLang="ja-JP" dirty="0">
                <a:latin typeface="Times New Roman" panose="02020603050405020304" charset="0"/>
                <a:cs typeface="Times New Roman" panose="02020603050405020304" charset="0"/>
              </a:rPr>
              <a:t>Fig. </a:t>
            </a:r>
            <a:r>
              <a:rPr kumimoji="1" lang="en-US" altLang="ja-JP" dirty="0" smtClean="0">
                <a:latin typeface="Times New Roman" panose="02020603050405020304" charset="0"/>
                <a:cs typeface="Times New Roman" panose="02020603050405020304" charset="0"/>
              </a:rPr>
              <a:t>3</a:t>
            </a:r>
            <a:r>
              <a:rPr lang="ja-JP" altLang="en-US" dirty="0" smtClean="0">
                <a:latin typeface="Times New Roman" panose="02020603050405020304" charset="0"/>
                <a:cs typeface="Times New Roman" panose="02020603050405020304" charset="0"/>
              </a:rPr>
              <a:t> Two</a:t>
            </a:r>
            <a:r>
              <a:rPr lang="ja-JP" altLang="en-US" dirty="0">
                <a:latin typeface="Times New Roman" panose="02020603050405020304" charset="0"/>
                <a:cs typeface="Times New Roman" panose="02020603050405020304" charset="0"/>
              </a:rPr>
              <a:t>-dimensional schematic diagram of SIS in the iterative process.</a:t>
            </a:r>
            <a:endParaRPr lang="ja-JP" altLang="en-US" dirty="0">
              <a:latin typeface="Times New Roman" panose="02020603050405020304" charset="0"/>
              <a:cs typeface="Times New Roman" panose="02020603050405020304" charset="0"/>
            </a:endParaRPr>
          </a:p>
        </p:txBody>
      </p:sp>
      <p:pic>
        <p:nvPicPr>
          <p:cNvPr id="19" name="Picture 2" descr="https://s31.aconvert.com/convert/p3r68-cdx67/uaykd-6txrr.gif"/>
          <p:cNvPicPr>
            <a:picLocks noChangeAspect="1" noChangeArrowheads="1" noCrop="1"/>
          </p:cNvPicPr>
          <p:nvPr/>
        </p:nvPicPr>
        <p:blipFill>
          <a:blip r:embed="rId2"/>
          <a:srcRect/>
          <a:stretch>
            <a:fillRect/>
          </a:stretch>
        </p:blipFill>
        <p:spPr bwMode="auto">
          <a:xfrm>
            <a:off x="2014109" y="4297839"/>
            <a:ext cx="3109806" cy="23323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31.aconvert.com/convert/p3r68-cdx67/v35a8-bid5s.gif"/>
          <p:cNvPicPr>
            <a:picLocks noChangeAspect="1" noChangeArrowheads="1" noCrop="1"/>
          </p:cNvPicPr>
          <p:nvPr/>
        </p:nvPicPr>
        <p:blipFill>
          <a:blip r:embed="rId3"/>
          <a:srcRect/>
          <a:stretch>
            <a:fillRect/>
          </a:stretch>
        </p:blipFill>
        <p:spPr bwMode="auto">
          <a:xfrm>
            <a:off x="5885893" y="4286863"/>
            <a:ext cx="3106540" cy="232990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線矢印コネクタ 22"/>
          <p:cNvCxnSpPr>
            <a:stCxn id="19" idx="0"/>
          </p:cNvCxnSpPr>
          <p:nvPr/>
        </p:nvCxnSpPr>
        <p:spPr>
          <a:xfrm flipV="1">
            <a:off x="3569012" y="3599234"/>
            <a:ext cx="0" cy="69860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21" idx="0"/>
          </p:cNvCxnSpPr>
          <p:nvPr/>
        </p:nvCxnSpPr>
        <p:spPr>
          <a:xfrm flipH="1" flipV="1">
            <a:off x="6225702" y="3599234"/>
            <a:ext cx="1213461" cy="6876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35" name="矩形 63"/>
          <p:cNvSpPr/>
          <p:nvPr/>
        </p:nvSpPr>
        <p:spPr>
          <a:xfrm>
            <a:off x="1413509" y="229870"/>
            <a:ext cx="8897439" cy="646331"/>
          </a:xfrm>
          <a:prstGeom prst="rect">
            <a:avLst/>
          </a:prstGeom>
        </p:spPr>
        <p:txBody>
          <a:bodyPr wrap="square">
            <a:spAutoFit/>
          </a:bodyPr>
          <a:lstStyle/>
          <a:p>
            <a:pPr>
              <a:lnSpc>
                <a:spcPct val="150000"/>
              </a:lnSpc>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Iterative process of SIS</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0735" y="745490"/>
            <a:ext cx="10515600" cy="3314700"/>
          </a:xfrm>
        </p:spPr>
        <p:txBody>
          <a:bodyPr>
            <a:normAutofit lnSpcReduction="10000"/>
          </a:bodyPr>
          <a:lstStyle/>
          <a:p>
            <a:r>
              <a:rPr lang="ja-JP" altLang="en-US" sz="2400" dirty="0">
                <a:latin typeface="Times New Roman" panose="02020603050405020304" charset="0"/>
                <a:cs typeface="Times New Roman" panose="02020603050405020304" charset="0"/>
              </a:rPr>
              <a:t>East Asian countries such as Japan, China, and South Korea are manufacturing powerhouses and have massive energy demands. As a result, countries are focusing their research on ensuring energy security, reducing their dependence on conventional energy, and promoting carbon neutrality.</a:t>
            </a:r>
            <a:endParaRPr lang="ja-JP" altLang="en-US" sz="2400" dirty="0">
              <a:latin typeface="Times New Roman" panose="02020603050405020304" charset="0"/>
              <a:cs typeface="Times New Roman" panose="02020603050405020304" charset="0"/>
            </a:endParaRPr>
          </a:p>
          <a:p>
            <a:endParaRPr lang="ja-JP" altLang="en-US" sz="2400" dirty="0">
              <a:latin typeface="Times New Roman" panose="02020603050405020304" charset="0"/>
              <a:cs typeface="Times New Roman" panose="02020603050405020304" charset="0"/>
            </a:endParaRPr>
          </a:p>
          <a:p>
            <a:r>
              <a:rPr lang="ja-JP" altLang="en-US" sz="2400" dirty="0">
                <a:latin typeface="Times New Roman" panose="02020603050405020304" charset="0"/>
                <a:cs typeface="Times New Roman" panose="02020603050405020304" charset="0"/>
              </a:rPr>
              <a:t>In recent years, Japan's energy security has been continuously challenged. The power crisis caused by the Great East Japan Earthquake and the soaring oil and gas prices triggered by the war in Russia and Ukraine have forced Japan to improve its </a:t>
            </a:r>
            <a:r>
              <a:rPr lang="ja-JP" altLang="en-US" sz="2400" b="1" dirty="0">
                <a:solidFill>
                  <a:schemeClr val="accent1"/>
                </a:solidFill>
                <a:latin typeface="Times New Roman" panose="02020603050405020304" charset="0"/>
                <a:cs typeface="Times New Roman" panose="02020603050405020304" charset="0"/>
              </a:rPr>
              <a:t>energy self-sufficiency</a:t>
            </a:r>
            <a:r>
              <a:rPr lang="ja-JP" altLang="en-US" sz="2400" dirty="0">
                <a:latin typeface="Times New Roman" panose="02020603050405020304" charset="0"/>
                <a:cs typeface="Times New Roman" panose="02020603050405020304" charset="0"/>
              </a:rPr>
              <a:t>.</a:t>
            </a:r>
            <a:endParaRPr lang="ja-JP" altLang="en-US" sz="2400" dirty="0">
              <a:latin typeface="Times New Roman" panose="02020603050405020304" charset="0"/>
              <a:cs typeface="Times New Roman" panose="02020603050405020304" charset="0"/>
            </a:endParaRPr>
          </a:p>
          <a:p>
            <a:endParaRPr lang="ja-JP" altLang="en-US" sz="2000" dirty="0"/>
          </a:p>
          <a:p>
            <a:endParaRPr lang="en-US" altLang="zh-CN" sz="2000" dirty="0">
              <a:latin typeface="Times New Roman" panose="02020603050405020304" charset="0"/>
              <a:cs typeface="Times New Roman" panose="02020603050405020304" charset="0"/>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8873" y="4002611"/>
            <a:ext cx="4211216" cy="253630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2"/>
          <a:stretch>
            <a:fillRect/>
          </a:stretch>
        </p:blipFill>
        <p:spPr>
          <a:xfrm>
            <a:off x="7032104" y="4002611"/>
            <a:ext cx="4484377" cy="2518029"/>
          </a:xfrm>
          <a:prstGeom prst="rect">
            <a:avLst/>
          </a:prstGeom>
        </p:spPr>
      </p:pic>
      <p:cxnSp>
        <p:nvCxnSpPr>
          <p:cNvPr id="15" name="直接连接符 61"/>
          <p:cNvCxnSpPr/>
          <p:nvPr>
            <p:custDataLst>
              <p:tags r:id="rId3"/>
            </p:custDataLst>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平行四边形 62"/>
          <p:cNvSpPr/>
          <p:nvPr>
            <p:custDataLst>
              <p:tags r:id="rId4"/>
            </p:custDataLst>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7" name="矩形 63"/>
          <p:cNvSpPr/>
          <p:nvPr>
            <p:custDataLst>
              <p:tags r:id="rId5"/>
            </p:custDataLst>
          </p:nvPr>
        </p:nvSpPr>
        <p:spPr>
          <a:xfrm>
            <a:off x="1350462" y="285381"/>
            <a:ext cx="6504940" cy="460375"/>
          </a:xfrm>
          <a:prstGeom prst="rect">
            <a:avLst/>
          </a:prstGeom>
        </p:spPr>
        <p:txBody>
          <a:bodyPr wrap="square">
            <a:spAutoFit/>
          </a:bodyPr>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endParaRPr kumimoji="1" lang="ja-JP" altLang="en-US" sz="24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3" name="図 2"/>
          <p:cNvPicPr>
            <a:picLocks noChangeAspect="1"/>
          </p:cNvPicPr>
          <p:nvPr/>
        </p:nvPicPr>
        <p:blipFill>
          <a:blip r:embed="rId1"/>
          <a:stretch>
            <a:fillRect/>
          </a:stretch>
        </p:blipFill>
        <p:spPr>
          <a:xfrm>
            <a:off x="1175168" y="1072362"/>
            <a:ext cx="9164329" cy="5649113"/>
          </a:xfrm>
          <a:prstGeom prst="rect">
            <a:avLst/>
          </a:prstGeom>
        </p:spPr>
      </p:pic>
      <p:cxnSp>
        <p:nvCxnSpPr>
          <p:cNvPr id="4"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6" name="矩形 63"/>
          <p:cNvSpPr/>
          <p:nvPr/>
        </p:nvSpPr>
        <p:spPr>
          <a:xfrm>
            <a:off x="1413509" y="229870"/>
            <a:ext cx="11083291" cy="646331"/>
          </a:xfrm>
          <a:prstGeom prst="rect">
            <a:avLst/>
          </a:prstGeom>
        </p:spPr>
        <p:txBody>
          <a:bodyPr wrap="square">
            <a:spAutoFit/>
          </a:bodyPr>
          <a:lstStyle/>
          <a:p>
            <a:pPr>
              <a:lnSpc>
                <a:spcPct val="150000"/>
              </a:lnSpc>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The main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steps </a:t>
            </a:r>
            <a:r>
              <a:rPr lang="en-US" altLang="zh-CN" sz="2400" dirty="0" smtClean="0">
                <a:latin typeface="Times New Roman Regular" panose="02020703060505090304" charset="0"/>
                <a:ea typeface="ＭＳ Ｐゴシック" panose="020B0600070205080204" charset="-128"/>
                <a:cs typeface="Times New Roman Regular" panose="02020703060505090304" charset="0"/>
                <a:sym typeface="+mn-ea"/>
              </a:rPr>
              <a:t>of SIS</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cxnSp>
        <p:nvCxnSpPr>
          <p:cNvPr id="3"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pic>
        <p:nvPicPr>
          <p:cNvPr id="6" name="図 5"/>
          <p:cNvPicPr>
            <a:picLocks noChangeAspect="1"/>
          </p:cNvPicPr>
          <p:nvPr/>
        </p:nvPicPr>
        <p:blipFill>
          <a:blip r:embed="rId1"/>
          <a:stretch>
            <a:fillRect/>
          </a:stretch>
        </p:blipFill>
        <p:spPr>
          <a:xfrm>
            <a:off x="2246489" y="1247239"/>
            <a:ext cx="7306770" cy="2817969"/>
          </a:xfrm>
          <a:prstGeom prst="rect">
            <a:avLst/>
          </a:prstGeom>
        </p:spPr>
      </p:pic>
      <p:sp>
        <p:nvSpPr>
          <p:cNvPr id="10" name="正方形/長方形 9"/>
          <p:cNvSpPr/>
          <p:nvPr/>
        </p:nvSpPr>
        <p:spPr>
          <a:xfrm>
            <a:off x="956518" y="4436246"/>
            <a:ext cx="10885526" cy="1200329"/>
          </a:xfrm>
          <a:prstGeom prst="rect">
            <a:avLst/>
          </a:prstGeom>
        </p:spPr>
        <p:txBody>
          <a:bodyPr wrap="square">
            <a:spAutoFit/>
          </a:bodyPr>
          <a:lstStyle/>
          <a:p>
            <a:r>
              <a:rPr lang="en-US" altLang="ja-JP" dirty="0" smtClean="0">
                <a:latin typeface="Times New Roman" panose="02020603050405020304" charset="0"/>
                <a:cs typeface="Times New Roman" panose="02020603050405020304" charset="0"/>
              </a:rPr>
              <a:t>Because </a:t>
            </a:r>
            <a:r>
              <a:rPr lang="en-US" altLang="ja-JP" dirty="0">
                <a:latin typeface="Times New Roman" panose="02020603050405020304" charset="0"/>
                <a:cs typeface="Times New Roman" panose="02020603050405020304" charset="0"/>
              </a:rPr>
              <a:t>of the high energy density of waves, wave energy is one of the most promising forms of renewable energy currently </a:t>
            </a:r>
            <a:r>
              <a:rPr lang="en-US" altLang="ja-JP" dirty="0" smtClean="0">
                <a:latin typeface="Times New Roman" panose="02020603050405020304" charset="0"/>
                <a:cs typeface="Times New Roman" panose="02020603050405020304" charset="0"/>
              </a:rPr>
              <a:t>available. </a:t>
            </a:r>
            <a:r>
              <a:rPr kumimoji="1" lang="en-US" altLang="ja-JP" dirty="0">
                <a:latin typeface="Times New Roman" panose="02020603050405020304" charset="0"/>
                <a:cs typeface="Times New Roman" panose="02020603050405020304" charset="0"/>
              </a:rPr>
              <a:t>[</a:t>
            </a:r>
            <a:r>
              <a:rPr kumimoji="1" lang="en-US" altLang="ja-JP" dirty="0" smtClean="0">
                <a:latin typeface="Times New Roman" panose="02020603050405020304" charset="0"/>
                <a:cs typeface="Times New Roman" panose="02020603050405020304" charset="0"/>
              </a:rPr>
              <a:t>12] </a:t>
            </a:r>
            <a:r>
              <a:rPr kumimoji="1" lang="en-US" altLang="ja-JP" dirty="0">
                <a:latin typeface="Times New Roman" panose="02020603050405020304" charset="0"/>
                <a:cs typeface="Times New Roman" panose="02020603050405020304" charset="0"/>
              </a:rPr>
              <a:t>In this section, we attempt to use SIS to optimize the placement of wave energy converters </a:t>
            </a:r>
            <a:r>
              <a:rPr kumimoji="1" lang="en-US" altLang="ja-JP" dirty="0" smtClean="0">
                <a:latin typeface="Times New Roman" panose="02020603050405020304" charset="0"/>
                <a:cs typeface="Times New Roman" panose="02020603050405020304" charset="0"/>
              </a:rPr>
              <a:t>[13], </a:t>
            </a:r>
            <a:r>
              <a:rPr kumimoji="1" lang="en-US" altLang="ja-JP" dirty="0">
                <a:latin typeface="Times New Roman" panose="02020603050405020304" charset="0"/>
                <a:cs typeface="Times New Roman" panose="02020603050405020304" charset="0"/>
              </a:rPr>
              <a:t>and we compare SIS with an improved differential evolution algorithm (IDE) </a:t>
            </a:r>
            <a:r>
              <a:rPr kumimoji="1" lang="en-US" altLang="ja-JP" dirty="0" smtClean="0">
                <a:latin typeface="Times New Roman" panose="02020603050405020304" charset="0"/>
                <a:cs typeface="Times New Roman" panose="02020603050405020304" charset="0"/>
              </a:rPr>
              <a:t>[14] </a:t>
            </a:r>
            <a:r>
              <a:rPr kumimoji="1" lang="en-US" altLang="ja-JP" dirty="0">
                <a:latin typeface="Times New Roman" panose="02020603050405020304" charset="0"/>
                <a:cs typeface="Times New Roman" panose="02020603050405020304" charset="0"/>
              </a:rPr>
              <a:t>modified specifically for this problem under four real wave regimes (Perth, Adelaide, Tasmania, and </a:t>
            </a:r>
            <a:r>
              <a:rPr kumimoji="1" lang="en-US" altLang="ja-JP" dirty="0" err="1">
                <a:latin typeface="Times New Roman" panose="02020603050405020304" charset="0"/>
                <a:cs typeface="Times New Roman" panose="02020603050405020304" charset="0"/>
              </a:rPr>
              <a:t>Sydeny</a:t>
            </a:r>
            <a:r>
              <a:rPr kumimoji="1" lang="en-US" altLang="ja-JP" dirty="0">
                <a:latin typeface="Times New Roman" panose="02020603050405020304" charset="0"/>
                <a:cs typeface="Times New Roman" panose="02020603050405020304" charset="0"/>
              </a:rPr>
              <a:t>).</a:t>
            </a:r>
            <a:r>
              <a:rPr lang="en-US" altLang="ja-JP" b="1" dirty="0">
                <a:latin typeface="Times New Roman" panose="02020603050405020304" charset="0"/>
                <a:cs typeface="Times New Roman" panose="02020603050405020304" charset="0"/>
              </a:rPr>
              <a:t> </a:t>
            </a:r>
            <a:endParaRPr lang="ja-JP" altLang="en-US" dirty="0">
              <a:latin typeface="Times New Roman" panose="02020603050405020304" charset="0"/>
              <a:cs typeface="Times New Roman" panose="02020603050405020304" charset="0"/>
            </a:endParaRPr>
          </a:p>
        </p:txBody>
      </p:sp>
      <p:sp>
        <p:nvSpPr>
          <p:cNvPr id="13" name="正方形/長方形 12"/>
          <p:cNvSpPr/>
          <p:nvPr/>
        </p:nvSpPr>
        <p:spPr>
          <a:xfrm>
            <a:off x="993422" y="5724892"/>
            <a:ext cx="11198578" cy="938719"/>
          </a:xfrm>
          <a:prstGeom prst="rect">
            <a:avLst/>
          </a:prstGeom>
        </p:spPr>
        <p:txBody>
          <a:bodyPr wrap="square">
            <a:spAutoFit/>
          </a:bodyPr>
          <a:lstStyle/>
          <a:p>
            <a:r>
              <a:rPr lang="en-US" altLang="ja-JP" sz="1100" dirty="0" smtClean="0">
                <a:latin typeface="Times New Roman" panose="02020603050405020304" charset="0"/>
                <a:cs typeface="Times New Roman" panose="02020603050405020304" charset="0"/>
              </a:rPr>
              <a:t>12. </a:t>
            </a:r>
            <a:r>
              <a:rPr lang="en-US" altLang="ja-JP" sz="1100" dirty="0">
                <a:latin typeface="Times New Roman" panose="02020603050405020304" charset="0"/>
                <a:cs typeface="Times New Roman" panose="02020603050405020304" charset="0"/>
              </a:rPr>
              <a:t>Drew, B., Plummer, A. R., &amp; </a:t>
            </a:r>
            <a:r>
              <a:rPr lang="en-US" altLang="ja-JP" sz="1100" dirty="0" err="1">
                <a:latin typeface="Times New Roman" panose="02020603050405020304" charset="0"/>
                <a:cs typeface="Times New Roman" panose="02020603050405020304" charset="0"/>
              </a:rPr>
              <a:t>Sahinkaya</a:t>
            </a:r>
            <a:r>
              <a:rPr lang="en-US" altLang="ja-JP" sz="1100" dirty="0">
                <a:latin typeface="Times New Roman" panose="02020603050405020304" charset="0"/>
                <a:cs typeface="Times New Roman" panose="02020603050405020304" charset="0"/>
              </a:rPr>
              <a:t>, M. N. (2009). A review of wave energy converter technology. Proceedings of the Institution of Mechanical Engineers, Part A: Journal of Power and Energy, 223(8), 887-902.</a:t>
            </a:r>
            <a:endParaRPr lang="en-US" altLang="ja-JP" sz="1100" dirty="0">
              <a:latin typeface="Times New Roman" panose="02020603050405020304" charset="0"/>
              <a:cs typeface="Times New Roman" panose="02020603050405020304" charset="0"/>
            </a:endParaRPr>
          </a:p>
          <a:p>
            <a:r>
              <a:rPr lang="en-US" altLang="ja-JP" sz="1100" dirty="0" smtClean="0">
                <a:latin typeface="Times New Roman" panose="02020603050405020304" charset="0"/>
                <a:cs typeface="Times New Roman" panose="02020603050405020304" charset="0"/>
              </a:rPr>
              <a:t>13. </a:t>
            </a:r>
            <a:r>
              <a:rPr lang="en-US" altLang="ja-JP" sz="1100" dirty="0" err="1">
                <a:latin typeface="Times New Roman" panose="02020603050405020304" charset="0"/>
                <a:cs typeface="Times New Roman" panose="02020603050405020304" charset="0"/>
              </a:rPr>
              <a:t>Sergiienko</a:t>
            </a:r>
            <a:r>
              <a:rPr lang="en-US" altLang="ja-JP" sz="1100" dirty="0">
                <a:latin typeface="Times New Roman" panose="02020603050405020304" charset="0"/>
                <a:cs typeface="Times New Roman" panose="02020603050405020304" charset="0"/>
              </a:rPr>
              <a:t>, N. Y., </a:t>
            </a:r>
            <a:r>
              <a:rPr lang="en-US" altLang="ja-JP" sz="1100" dirty="0" err="1">
                <a:latin typeface="Times New Roman" panose="02020603050405020304" charset="0"/>
                <a:cs typeface="Times New Roman" panose="02020603050405020304" charset="0"/>
              </a:rPr>
              <a:t>Cazzolato</a:t>
            </a:r>
            <a:r>
              <a:rPr lang="en-US" altLang="ja-JP" sz="1100" dirty="0">
                <a:latin typeface="Times New Roman" panose="02020603050405020304" charset="0"/>
                <a:cs typeface="Times New Roman" panose="02020603050405020304" charset="0"/>
              </a:rPr>
              <a:t>, B. S., Ding, B., &amp; </a:t>
            </a:r>
            <a:r>
              <a:rPr lang="en-US" altLang="ja-JP" sz="1100" dirty="0" err="1">
                <a:latin typeface="Times New Roman" panose="02020603050405020304" charset="0"/>
                <a:cs typeface="Times New Roman" panose="02020603050405020304" charset="0"/>
              </a:rPr>
              <a:t>Arjomandi</a:t>
            </a:r>
            <a:r>
              <a:rPr lang="en-US" altLang="ja-JP" sz="1100" dirty="0">
                <a:latin typeface="Times New Roman" panose="02020603050405020304" charset="0"/>
                <a:cs typeface="Times New Roman" panose="02020603050405020304" charset="0"/>
              </a:rPr>
              <a:t>, M. (2016, October). Three-tether axisymmetric wave energy converter: estimation of energy delivery. In Proc. 3rd Asian Wave and Tidal Energy Conference (AWTEC), Singapore (pp. 23-25).</a:t>
            </a:r>
            <a:endParaRPr lang="en-US" altLang="ja-JP" sz="1100" dirty="0">
              <a:latin typeface="Times New Roman" panose="02020603050405020304" charset="0"/>
              <a:cs typeface="Times New Roman" panose="02020603050405020304" charset="0"/>
            </a:endParaRPr>
          </a:p>
          <a:p>
            <a:r>
              <a:rPr lang="en-US" altLang="ja-JP" sz="1100" dirty="0" smtClean="0">
                <a:latin typeface="Times New Roman" panose="02020603050405020304" charset="0"/>
                <a:cs typeface="Times New Roman" panose="02020603050405020304" charset="0"/>
              </a:rPr>
              <a:t>14. </a:t>
            </a:r>
            <a:r>
              <a:rPr lang="en-US" altLang="ja-JP" sz="1100" dirty="0">
                <a:latin typeface="Times New Roman" panose="02020603050405020304" charset="0"/>
                <a:cs typeface="Times New Roman" panose="02020603050405020304" charset="0"/>
              </a:rPr>
              <a:t>Fang, H. W., Feng, Y. Z., &amp; Li, G. P. (2018). Optimization of wave energy converter arrays by an improved differential evolution algorithm. Energies, 11(12), 3522.</a:t>
            </a:r>
            <a:endParaRPr lang="ja-JP" altLang="en-US" sz="1100" dirty="0">
              <a:latin typeface="Times New Roman" panose="02020603050405020304" charset="0"/>
              <a:cs typeface="Times New Roman" panose="02020603050405020304" charset="0"/>
            </a:endParaRPr>
          </a:p>
        </p:txBody>
      </p:sp>
      <p:sp>
        <p:nvSpPr>
          <p:cNvPr id="7" name="矩形 1"/>
          <p:cNvSpPr/>
          <p:nvPr/>
        </p:nvSpPr>
        <p:spPr>
          <a:xfrm>
            <a:off x="1413510" y="229870"/>
            <a:ext cx="10349512" cy="645160"/>
          </a:xfrm>
          <a:prstGeom prst="rect">
            <a:avLst/>
          </a:prstGeom>
        </p:spPr>
        <p:txBody>
          <a:bodyPr wrap="square">
            <a:spAutoFit/>
          </a:bodyPr>
          <a:p>
            <a:pPr>
              <a:lnSpc>
                <a:spcPct val="150000"/>
              </a:lnSpc>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 - </a:t>
            </a:r>
            <a:r>
              <a:rPr lang="en-US" altLang="zh-CN" sz="2400" dirty="0">
                <a:solidFill>
                  <a:srgbClr val="000000"/>
                </a:solidFill>
                <a:latin typeface="Times New Roman" panose="02020603050405020304" charset="0"/>
                <a:ea typeface="SimHei" panose="02010609060101010101" pitchFamily="2" charset="-122"/>
                <a:cs typeface="Times New Roman" panose="02020603050405020304" charset="0"/>
                <a:sym typeface="+mn-ea"/>
              </a:rPr>
              <a:t>Experimental </a:t>
            </a:r>
            <a:r>
              <a:rPr lang="en-US" altLang="zh-CN" sz="2400" dirty="0" smtClean="0">
                <a:solidFill>
                  <a:srgbClr val="000000"/>
                </a:solidFill>
                <a:latin typeface="Times New Roman" panose="02020603050405020304" charset="0"/>
                <a:ea typeface="SimHei" panose="02010609060101010101" pitchFamily="2" charset="-122"/>
                <a:cs typeface="Times New Roman" panose="02020603050405020304" charset="0"/>
                <a:sym typeface="+mn-ea"/>
              </a:rPr>
              <a:t>Results</a:t>
            </a:r>
            <a:endParaRPr lang="en-US" altLang="zh-CN" sz="2400" dirty="0">
              <a:solidFill>
                <a:srgbClr val="000000"/>
              </a:solidFill>
              <a:latin typeface="Times New Roman" panose="02020603050405020304" charset="0"/>
              <a:ea typeface="SimHei" panose="02010609060101010101" pitchFamily="2" charset="-122"/>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cxnSp>
        <p:nvCxnSpPr>
          <p:cNvPr id="3"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5" name="矩形 1"/>
          <p:cNvSpPr/>
          <p:nvPr/>
        </p:nvSpPr>
        <p:spPr>
          <a:xfrm>
            <a:off x="1413510" y="229870"/>
            <a:ext cx="10349512" cy="645160"/>
          </a:xfrm>
          <a:prstGeom prst="rect">
            <a:avLst/>
          </a:prstGeom>
        </p:spPr>
        <p:txBody>
          <a:bodyPr wrap="square">
            <a:spAutoFit/>
          </a:bodyPr>
          <a:lstStyle/>
          <a:p>
            <a:pPr>
              <a:lnSpc>
                <a:spcPct val="150000"/>
              </a:lnSpc>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 - </a:t>
            </a:r>
            <a:r>
              <a:rPr lang="en-US" altLang="zh-CN" sz="2400" dirty="0">
                <a:solidFill>
                  <a:srgbClr val="000000"/>
                </a:solidFill>
                <a:latin typeface="Times New Roman" panose="02020603050405020304" charset="0"/>
                <a:ea typeface="SimHei" panose="02010609060101010101" pitchFamily="2" charset="-122"/>
                <a:cs typeface="Times New Roman" panose="02020603050405020304" charset="0"/>
                <a:sym typeface="+mn-ea"/>
              </a:rPr>
              <a:t>Experimental </a:t>
            </a:r>
            <a:r>
              <a:rPr lang="en-US" altLang="zh-CN" sz="2400" dirty="0" smtClean="0">
                <a:solidFill>
                  <a:srgbClr val="000000"/>
                </a:solidFill>
                <a:latin typeface="Times New Roman" panose="02020603050405020304" charset="0"/>
                <a:ea typeface="SimHei" panose="02010609060101010101" pitchFamily="2" charset="-122"/>
                <a:cs typeface="Times New Roman" panose="02020603050405020304" charset="0"/>
                <a:sym typeface="+mn-ea"/>
              </a:rPr>
              <a:t>results</a:t>
            </a:r>
            <a:endParaRPr lang="en-US" altLang="zh-CN" sz="2400" dirty="0">
              <a:solidFill>
                <a:srgbClr val="000000"/>
              </a:solidFill>
              <a:latin typeface="Times New Roman" panose="02020603050405020304" charset="0"/>
              <a:ea typeface="SimHei" panose="02010609060101010101" pitchFamily="2" charset="-122"/>
              <a:cs typeface="Times New Roman" panose="02020603050405020304" charset="0"/>
              <a:sym typeface="+mn-ea"/>
            </a:endParaRPr>
          </a:p>
        </p:txBody>
      </p:sp>
      <p:pic>
        <p:nvPicPr>
          <p:cNvPr id="7" name="図 6"/>
          <p:cNvPicPr>
            <a:picLocks noChangeAspect="1"/>
          </p:cNvPicPr>
          <p:nvPr/>
        </p:nvPicPr>
        <p:blipFill>
          <a:blip r:embed="rId1"/>
          <a:stretch>
            <a:fillRect/>
          </a:stretch>
        </p:blipFill>
        <p:spPr>
          <a:xfrm>
            <a:off x="1559454" y="1615341"/>
            <a:ext cx="8878539" cy="2905530"/>
          </a:xfrm>
          <a:prstGeom prst="rect">
            <a:avLst/>
          </a:prstGeom>
        </p:spPr>
      </p:pic>
      <p:sp>
        <p:nvSpPr>
          <p:cNvPr id="8" name="正方形/長方形 7"/>
          <p:cNvSpPr/>
          <p:nvPr/>
        </p:nvSpPr>
        <p:spPr>
          <a:xfrm>
            <a:off x="1120394" y="4859426"/>
            <a:ext cx="9507981" cy="584775"/>
          </a:xfrm>
          <a:prstGeom prst="rect">
            <a:avLst/>
          </a:prstGeom>
        </p:spPr>
        <p:txBody>
          <a:bodyPr wrap="square">
            <a:spAutoFit/>
          </a:bodyPr>
          <a:lstStyle/>
          <a:p>
            <a:r>
              <a:rPr lang="en-US" altLang="ja-JP" sz="1600" dirty="0" smtClean="0">
                <a:latin typeface="Times New Roman" panose="02020603050405020304" charset="0"/>
                <a:cs typeface="Times New Roman" panose="02020603050405020304" charset="0"/>
              </a:rPr>
              <a:t>In the Table, </a:t>
            </a:r>
            <a:r>
              <a:rPr lang="en-US" altLang="ja-JP" sz="1600" dirty="0">
                <a:latin typeface="Times New Roman" panose="02020603050405020304" charset="0"/>
                <a:cs typeface="Times New Roman" panose="02020603050405020304" charset="0"/>
              </a:rPr>
              <a:t>the output with the best performance is highlighted in bold. It can be found that the maximum value of SIS in the four wave scenarios is significantly higher than that of </a:t>
            </a:r>
            <a:r>
              <a:rPr lang="en-US" altLang="ja-JP" sz="1600" dirty="0" smtClean="0">
                <a:latin typeface="Times New Roman" panose="02020603050405020304" charset="0"/>
                <a:cs typeface="Times New Roman" panose="02020603050405020304" charset="0"/>
              </a:rPr>
              <a:t>IDE.</a:t>
            </a:r>
            <a:endParaRPr lang="ja-JP" altLang="en-US" sz="16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366520" y="824230"/>
            <a:ext cx="9305925" cy="4324350"/>
          </a:xfrm>
          <a:prstGeom prst="rect">
            <a:avLst/>
          </a:prstGeom>
        </p:spPr>
      </p:pic>
      <p:cxnSp>
        <p:nvCxnSpPr>
          <p:cNvPr id="8"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平行四边形 62"/>
          <p:cNvSpPr/>
          <p:nvPr/>
        </p:nvSpPr>
        <p:spPr>
          <a:xfrm>
            <a:off x="365760" y="313055"/>
            <a:ext cx="775335"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17" name="矩形 63"/>
          <p:cNvSpPr/>
          <p:nvPr/>
        </p:nvSpPr>
        <p:spPr>
          <a:xfrm>
            <a:off x="1356995" y="332105"/>
            <a:ext cx="10546080" cy="460375"/>
          </a:xfrm>
          <a:prstGeom prst="rect">
            <a:avLst/>
          </a:prstGeom>
        </p:spPr>
        <p:txBody>
          <a:bodyPr wrap="square">
            <a:spAutoFit/>
          </a:bodyPr>
          <a:p>
            <a:pPr lvl="0"/>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a:t>
            </a:r>
            <a:endParaRPr kumimoji="1" lang="ja-JP" altLang="en-US" sz="2400" b="1" dirty="0"/>
          </a:p>
        </p:txBody>
      </p:sp>
      <p:sp>
        <p:nvSpPr>
          <p:cNvPr id="3" name="文本框 2"/>
          <p:cNvSpPr txBox="1"/>
          <p:nvPr/>
        </p:nvSpPr>
        <p:spPr>
          <a:xfrm>
            <a:off x="1437005" y="5326380"/>
            <a:ext cx="8865235"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The results of this study are presented in Knowledge-Based Systems.</a:t>
            </a:r>
            <a:endParaRPr lang="zh-CN" altLang="en-US">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a:latin typeface="Times New Roman" panose="02020603050405020304" charset="0"/>
                <a:cs typeface="Times New Roman" panose="02020603050405020304" charset="0"/>
              </a:rPr>
              <a:t>Although we proposed SIS and obtained higher energy output for the position optimization problems of wave energy converters, SIS did not perform well in solving the wind farm layout optimization problem.</a:t>
            </a:r>
            <a:endParaRPr>
              <a:latin typeface="Times New Roman" panose="02020603050405020304" charset="0"/>
              <a:cs typeface="Times New Roman" panose="02020603050405020304" charset="0"/>
            </a:endParaRPr>
          </a:p>
          <a:p/>
          <a:p>
            <a:pPr algn="l">
              <a:buClrTx/>
              <a:buSzTx/>
            </a:pPr>
            <a:r>
              <a:rPr>
                <a:latin typeface="Times New Roman" panose="02020603050405020304" charset="0"/>
                <a:cs typeface="Times New Roman" panose="02020603050405020304" charset="0"/>
              </a:rPr>
              <a:t>This shows that relying on </a:t>
            </a:r>
            <a:r>
              <a:rPr lang="en-US">
                <a:latin typeface="Times New Roman" panose="02020603050405020304" charset="0"/>
                <a:cs typeface="Times New Roman" panose="02020603050405020304" charset="0"/>
              </a:rPr>
              <a:t>e</a:t>
            </a:r>
            <a:r>
              <a:rPr>
                <a:latin typeface="Times New Roman" panose="02020603050405020304" charset="0"/>
                <a:cs typeface="Times New Roman" panose="02020603050405020304" charset="0"/>
              </a:rPr>
              <a:t>xploitation and exploration</a:t>
            </a:r>
            <a:r>
              <a:rPr lang="en-US">
                <a:latin typeface="Times New Roman" panose="02020603050405020304" charset="0"/>
                <a:cs typeface="Times New Roman" panose="02020603050405020304" charset="0"/>
              </a:rPr>
              <a:t> </a:t>
            </a:r>
            <a:r>
              <a:rPr>
                <a:latin typeface="Times New Roman" panose="02020603050405020304" charset="0"/>
                <a:cs typeface="Times New Roman" panose="02020603050405020304" charset="0"/>
              </a:rPr>
              <a:t>theory to design the algorithm is not comprehensive, so we introduced complex networks to design the new MHA.</a:t>
            </a:r>
            <a:endParaRPr>
              <a:latin typeface="Times New Roman" panose="02020603050405020304" charset="0"/>
              <a:cs typeface="Times New Roman" panose="02020603050405020304" charset="0"/>
            </a:endParaRPr>
          </a:p>
          <a:p/>
        </p:txBody>
      </p:sp>
      <p:sp>
        <p:nvSpPr>
          <p:cNvPr id="4" name="灯片编号占位符 3"/>
          <p:cNvSpPr>
            <a:spLocks noGrp="1"/>
          </p:cNvSpPr>
          <p:nvPr>
            <p:ph type="sldNum" sz="quarter" idx="12"/>
          </p:nvPr>
        </p:nvSpPr>
        <p:spPr/>
        <p:txBody>
          <a:bodyPr/>
          <a:p>
            <a:fld id="{7D9BB5D0-35E4-459D-AEF3-FE4D7C45CC19}" type="slidenum">
              <a:rPr lang="zh-CN" altLang="en-US" smtClean="0"/>
            </a:fld>
            <a:endParaRPr lang="zh-CN" altLang="en-US"/>
          </a:p>
        </p:txBody>
      </p:sp>
      <p:cxnSp>
        <p:nvCxnSpPr>
          <p:cNvPr id="5"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2</a:t>
            </a:r>
            <a:endParaRPr lang="en-US" altLang="zh-CN" sz="3600" dirty="0">
              <a:solidFill>
                <a:schemeClr val="tx1">
                  <a:lumMod val="75000"/>
                  <a:lumOff val="25000"/>
                </a:schemeClr>
              </a:solidFill>
            </a:endParaRPr>
          </a:p>
        </p:txBody>
      </p:sp>
      <p:sp>
        <p:nvSpPr>
          <p:cNvPr id="7" name="矩形 1"/>
          <p:cNvSpPr/>
          <p:nvPr/>
        </p:nvSpPr>
        <p:spPr>
          <a:xfrm>
            <a:off x="1413510" y="229870"/>
            <a:ext cx="10349512" cy="645160"/>
          </a:xfrm>
          <a:prstGeom prst="rect">
            <a:avLst/>
          </a:prstGeom>
        </p:spPr>
        <p:txBody>
          <a:bodyPr wrap="square">
            <a:spAutoFit/>
          </a:bodyPr>
          <a:p>
            <a:pPr>
              <a:lnSpc>
                <a:spcPct val="150000"/>
              </a:lnSpc>
            </a:pP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Spatial </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information sampling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algorithm - </a:t>
            </a:r>
            <a:r>
              <a:rPr lang="en-US" altLang="zh-CN" sz="2400" dirty="0">
                <a:solidFill>
                  <a:srgbClr val="000000"/>
                </a:solidFill>
                <a:latin typeface="Times New Roman" panose="02020603050405020304" charset="0"/>
                <a:ea typeface="SimHei" panose="02010609060101010101" pitchFamily="2" charset="-122"/>
                <a:cs typeface="Times New Roman" panose="02020603050405020304" charset="0"/>
                <a:sym typeface="+mn-ea"/>
              </a:rPr>
              <a:t>Summary</a:t>
            </a:r>
            <a:endParaRPr lang="en-US" altLang="zh-CN" sz="2400" dirty="0">
              <a:solidFill>
                <a:srgbClr val="000000"/>
              </a:solidFill>
              <a:latin typeface="Times New Roman" panose="02020603050405020304" charset="0"/>
              <a:ea typeface="SimHei" panose="02010609060101010101" pitchFamily="2" charset="-122"/>
              <a:cs typeface="Times New Roman" panose="02020603050405020304" charset="0"/>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4058920" y="3633470"/>
            <a:ext cx="4341495" cy="3429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 name="正方形/長方形 1"/>
          <p:cNvSpPr/>
          <p:nvPr/>
        </p:nvSpPr>
        <p:spPr>
          <a:xfrm>
            <a:off x="3650697" y="1366044"/>
            <a:ext cx="6096000" cy="4154170"/>
          </a:xfrm>
          <a:prstGeom prst="rect">
            <a:avLst/>
          </a:prstGeom>
        </p:spPr>
        <p:txBody>
          <a:bodyPr>
            <a:spAutoFit/>
          </a:bodyPr>
          <a:lstStyle/>
          <a:p>
            <a:r>
              <a:rPr lang="en-US" altLang="ja-JP" sz="2400" dirty="0">
                <a:latin typeface="Times New Roman" panose="02020603050405020304" charset="0"/>
                <a:cs typeface="Times New Roman" panose="02020603050405020304" charset="0"/>
              </a:rPr>
              <a:t> </a:t>
            </a:r>
            <a:r>
              <a:rPr lang="en-US" altLang="ja-JP" sz="2400" dirty="0" smtClean="0">
                <a:latin typeface="Times New Roman" panose="02020603050405020304" charset="0"/>
                <a:cs typeface="Times New Roman" panose="02020603050405020304" charset="0"/>
              </a:rPr>
              <a:t>    1</a:t>
            </a:r>
            <a:r>
              <a:rPr lang="en-US" altLang="ja-JP" sz="2400" dirty="0">
                <a:latin typeface="Times New Roman" panose="02020603050405020304" charset="0"/>
                <a:cs typeface="Times New Roman" panose="02020603050405020304" charset="0"/>
              </a:rPr>
              <a:t>. </a:t>
            </a:r>
            <a:r>
              <a:rPr lang="en-US" altLang="ja-JP" sz="2400" dirty="0" smtClean="0">
                <a:latin typeface="Times New Roman" panose="02020603050405020304" charset="0"/>
                <a:cs typeface="Times New Roman" panose="02020603050405020304" charset="0"/>
              </a:rPr>
              <a:t>Background</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a:p>
            <a:r>
              <a:rPr lang="en-US" altLang="ja-JP" sz="2400" dirty="0">
                <a:latin typeface="Times New Roman" panose="02020603050405020304" charset="0"/>
                <a:cs typeface="Times New Roman" panose="02020603050405020304" charset="0"/>
              </a:rPr>
              <a:t>     2. Spatial information sampling </a:t>
            </a:r>
            <a:r>
              <a:rPr lang="en-US" altLang="ja-JP" sz="2400" dirty="0" smtClean="0">
                <a:latin typeface="Times New Roman" panose="02020603050405020304" charset="0"/>
                <a:cs typeface="Times New Roman" panose="02020603050405020304" charset="0"/>
              </a:rPr>
              <a:t>algorithm</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r>
              <a:rPr lang="en-US" altLang="ja-JP" sz="2400" dirty="0" smtClean="0">
                <a:latin typeface="Times New Roman" panose="02020603050405020304" charset="0"/>
                <a:cs typeface="Times New Roman" panose="02020603050405020304" charset="0"/>
              </a:rPr>
              <a:t>     3. Improved spherical evolution</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a:p>
            <a:r>
              <a:rPr lang="en-US" altLang="ja-JP" sz="2400" dirty="0">
                <a:latin typeface="Times New Roman" panose="02020603050405020304" charset="0"/>
                <a:cs typeface="Times New Roman" panose="02020603050405020304" charset="0"/>
              </a:rPr>
              <a:t>     4. Conclusion</a:t>
            </a:r>
            <a:endParaRPr lang="en-US" altLang="ja-JP" sz="2400" dirty="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p:txBody>
      </p:sp>
      <p:sp>
        <p:nvSpPr>
          <p:cNvPr id="78" name="文本框 77"/>
          <p:cNvSpPr txBox="1"/>
          <p:nvPr/>
        </p:nvSpPr>
        <p:spPr>
          <a:xfrm>
            <a:off x="399415" y="318135"/>
            <a:ext cx="2305050" cy="5835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200">
                <a:solidFill>
                  <a:schemeClr val="accent2">
                    <a:lumMod val="50000"/>
                  </a:schemeClr>
                </a:solidFill>
                <a:effectLst/>
                <a:latin typeface="Times New Roman Regular" panose="02020703060505090304" charset="0"/>
                <a:ea typeface="KaiTi" panose="02010609060101010101" charset="-122"/>
                <a:cs typeface="Times New Roman Regular" panose="02020703060505090304" charset="0"/>
              </a:rPr>
              <a:t>CONTENTS</a:t>
            </a:r>
            <a:endParaRPr lang="en-US" altLang="zh-CN" sz="3200">
              <a:solidFill>
                <a:schemeClr val="accent2">
                  <a:lumMod val="50000"/>
                </a:schemeClr>
              </a:solidFill>
              <a:effectLst/>
              <a:latin typeface="Times New Roman Regular" panose="02020703060505090304" charset="0"/>
              <a:ea typeface="KaiTi" panose="02010609060101010101" charset="-122"/>
              <a:cs typeface="Times New Roman Regular" panose="02020703060505090304" charset="0"/>
            </a:endParaRPr>
          </a:p>
        </p:txBody>
      </p:sp>
      <p:sp>
        <p:nvSpPr>
          <p:cNvPr id="3" name="灯片编号占位符 2"/>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8390255" y="6049645"/>
            <a:ext cx="1997075" cy="365125"/>
          </a:xfrm>
        </p:spPr>
        <p:txBody>
          <a:bodyPr/>
          <a:lstStyle/>
          <a:p>
            <a:fld id="{7D9BB5D0-35E4-459D-AEF3-FE4D7C45CC19}" type="slidenum">
              <a:rPr lang="zh-CN" altLang="en-US" smtClean="0"/>
            </a:fld>
            <a:endParaRPr lang="zh-CN" altLang="en-US"/>
          </a:p>
        </p:txBody>
      </p:sp>
      <p:sp>
        <p:nvSpPr>
          <p:cNvPr id="44" name="椭圆 43"/>
          <p:cNvSpPr/>
          <p:nvPr/>
        </p:nvSpPr>
        <p:spPr>
          <a:xfrm>
            <a:off x="2597150" y="4476750"/>
            <a:ext cx="3134360" cy="16497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000">
                <a:latin typeface="ＭＳ 明朝" panose="02020609040205080304" charset="-128"/>
                <a:ea typeface="ＭＳ 明朝" panose="02020609040205080304" charset="-128"/>
                <a:sym typeface="+mn-ea"/>
              </a:rPr>
              <a:t>複雑系</a:t>
            </a:r>
            <a:endParaRPr lang="zh-CN" altLang="en-US" sz="4000">
              <a:solidFill>
                <a:schemeClr val="tx1"/>
              </a:solidFill>
              <a:latin typeface="ＭＳ 明朝" panose="02020609040205080304" charset="-128"/>
              <a:ea typeface="ＭＳ 明朝" panose="02020609040205080304" charset="-128"/>
              <a:sym typeface="+mn-ea"/>
            </a:endParaRPr>
          </a:p>
        </p:txBody>
      </p:sp>
      <p:sp>
        <p:nvSpPr>
          <p:cNvPr id="48" name="椭圆 47"/>
          <p:cNvSpPr/>
          <p:nvPr/>
        </p:nvSpPr>
        <p:spPr>
          <a:xfrm>
            <a:off x="6103620" y="4542790"/>
            <a:ext cx="3234690" cy="1649730"/>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000">
                <a:latin typeface="ＭＳ 明朝" panose="02020609040205080304" charset="-128"/>
                <a:ea typeface="ＭＳ 明朝" panose="02020609040205080304" charset="-128"/>
                <a:sym typeface="+mn-ea"/>
              </a:rPr>
              <a:t>人工知能</a:t>
            </a:r>
            <a:endParaRPr lang="zh-CN" altLang="en-US" sz="4000">
              <a:latin typeface="ＭＳ 明朝" panose="02020609040205080304" charset="-128"/>
              <a:ea typeface="ＭＳ 明朝" panose="02020609040205080304" charset="-128"/>
              <a:sym typeface="+mn-ea"/>
            </a:endParaRPr>
          </a:p>
        </p:txBody>
      </p:sp>
      <p:cxnSp>
        <p:nvCxnSpPr>
          <p:cNvPr id="2"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平行四边形 62"/>
          <p:cNvSpPr/>
          <p:nvPr/>
        </p:nvSpPr>
        <p:spPr>
          <a:xfrm>
            <a:off x="365760" y="313055"/>
            <a:ext cx="634365"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5" name="矩形 63"/>
          <p:cNvSpPr/>
          <p:nvPr/>
        </p:nvSpPr>
        <p:spPr>
          <a:xfrm>
            <a:off x="1215842" y="313321"/>
            <a:ext cx="6504940" cy="460375"/>
          </a:xfrm>
          <a:prstGeom prst="rect">
            <a:avLst/>
          </a:prstGeom>
        </p:spPr>
        <p:txBody>
          <a:bodyPr wrap="square">
            <a:spAutoFit/>
          </a:bodyPr>
          <a:p>
            <a:pPr lvl="0"/>
            <a:r>
              <a:rPr lang="en-US" altLang="zh-CN" sz="2400">
                <a:latin typeface="Times New Roman" panose="02020603050405020304" charset="0"/>
                <a:cs typeface="Times New Roman" panose="02020603050405020304" charset="0"/>
                <a:sym typeface="+mn-ea"/>
              </a:rPr>
              <a:t>I</a:t>
            </a:r>
            <a:r>
              <a:rPr lang="zh-CN" altLang="en-US" sz="2400">
                <a:latin typeface="Times New Roman" panose="02020603050405020304" charset="0"/>
                <a:cs typeface="Times New Roman" panose="02020603050405020304" charset="0"/>
                <a:sym typeface="+mn-ea"/>
              </a:rPr>
              <a:t>mproved spherical evolution</a:t>
            </a:r>
            <a:r>
              <a:rPr lang="en-US" altLang="zh-CN" sz="2400">
                <a:latin typeface="Times New Roman" panose="02020603050405020304" charset="0"/>
                <a:cs typeface="Times New Roman" panose="02020603050405020304" charset="0"/>
                <a:sym typeface="+mn-ea"/>
              </a:rPr>
              <a:t>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lang="zh-CN" altLang="en-US" sz="2400">
                <a:latin typeface="Times New Roman" panose="02020603050405020304" charset="0"/>
                <a:ea typeface="ＭＳ 明朝" panose="02020609040205080304" charset="-128"/>
                <a:cs typeface="Times New Roman" panose="02020603050405020304" charset="0"/>
                <a:sym typeface="+mn-ea"/>
              </a:rPr>
              <a:t>Complex networks</a:t>
            </a:r>
            <a:endParaRPr lang="en-US" altLang="zh-CN" sz="2400" b="1" dirty="0" smtClean="0">
              <a:latin typeface="Times New Roman" panose="02020603050405020304" charset="0"/>
              <a:ea typeface="ＭＳ 明朝" panose="02020609040205080304" charset="-128"/>
              <a:cs typeface="Times New Roman" panose="02020603050405020304" charset="0"/>
              <a:sym typeface="+mn-ea"/>
            </a:endParaRPr>
          </a:p>
        </p:txBody>
      </p:sp>
      <p:cxnSp>
        <p:nvCxnSpPr>
          <p:cNvPr id="6" name="曲线连接符 5"/>
          <p:cNvCxnSpPr>
            <a:stCxn id="44" idx="0"/>
            <a:endCxn id="48" idx="0"/>
          </p:cNvCxnSpPr>
          <p:nvPr/>
        </p:nvCxnSpPr>
        <p:spPr>
          <a:xfrm rot="16200000" flipH="1">
            <a:off x="5909628" y="2731453"/>
            <a:ext cx="66040" cy="3556635"/>
          </a:xfrm>
          <a:prstGeom prst="curvedConnector3">
            <a:avLst>
              <a:gd name="adj1" fmla="val -650962"/>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7" name="曲线连接符 6"/>
          <p:cNvCxnSpPr/>
          <p:nvPr/>
        </p:nvCxnSpPr>
        <p:spPr>
          <a:xfrm rot="5400000" flipH="1">
            <a:off x="5909310" y="4380865"/>
            <a:ext cx="66040" cy="3556635"/>
          </a:xfrm>
          <a:prstGeom prst="curvedConnector3">
            <a:avLst>
              <a:gd name="adj1" fmla="val -723557"/>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00125" y="824230"/>
            <a:ext cx="9948545" cy="2150745"/>
          </a:xfrm>
          <a:prstGeom prst="rect">
            <a:avLst/>
          </a:prstGeom>
          <a:noFill/>
        </p:spPr>
        <p:txBody>
          <a:bodyPr wrap="square" rtlCol="0" anchor="t">
            <a:noAutofit/>
          </a:bodyPr>
          <a:p>
            <a:pPr marL="342900" indent="-342900">
              <a:buFont typeface="Arial" panose="020B0604020202020204" pitchFamily="34" charset="0"/>
              <a:buChar char="•"/>
            </a:pPr>
            <a:r>
              <a:rPr lang="zh-CN" altLang="en-US" sz="2000">
                <a:latin typeface="Times New Roman" panose="02020603050405020304" charset="0"/>
                <a:ea typeface="ＭＳ 明朝" panose="02020609040205080304" charset="-128"/>
                <a:cs typeface="Times New Roman" panose="02020603050405020304" charset="0"/>
              </a:rPr>
              <a:t>The study of large and complex interactions that exist in the real world is known as complex networks. It is also a field of complex systems in that the properties of the entire system are determined by the interaction of numerous factors.</a:t>
            </a:r>
            <a:endParaRPr lang="zh-CN" altLang="en-US" sz="2000">
              <a:latin typeface="Times New Roman" panose="02020603050405020304" charset="0"/>
              <a:ea typeface="ＭＳ 明朝" panose="02020609040205080304" charset="-128"/>
              <a:cs typeface="Times New Roman" panose="02020603050405020304" charset="0"/>
            </a:endParaRPr>
          </a:p>
          <a:p>
            <a:pPr marL="342900" indent="-342900">
              <a:buFont typeface="Arial" panose="020B0604020202020204" pitchFamily="34" charset="0"/>
              <a:buChar char="•"/>
            </a:pPr>
            <a:endParaRPr lang="zh-CN" altLang="en-US" sz="2000">
              <a:latin typeface="Times New Roman" panose="02020603050405020304" charset="0"/>
              <a:ea typeface="ＭＳ 明朝" panose="02020609040205080304" charset="-128"/>
              <a:cs typeface="Times New Roman" panose="02020603050405020304" charset="0"/>
            </a:endParaRPr>
          </a:p>
          <a:p>
            <a:pPr marL="342900" indent="-342900">
              <a:buFont typeface="Arial" panose="020B0604020202020204" pitchFamily="34" charset="0"/>
              <a:buChar char="•"/>
            </a:pPr>
            <a:r>
              <a:rPr lang="zh-CN" altLang="en-US" sz="2000">
                <a:latin typeface="Times New Roman" panose="02020603050405020304" charset="0"/>
                <a:ea typeface="ＭＳ 明朝" panose="02020609040205080304" charset="-128"/>
                <a:cs typeface="Times New Roman" panose="02020603050405020304" charset="0"/>
              </a:rPr>
              <a:t>On the one hand, artificial intelligence can study real complex systems problems. On the other hand, complex systems theory can be used to study artificial intelligence.</a:t>
            </a:r>
            <a:endParaRPr lang="zh-CN" altLang="en-US" sz="2000">
              <a:latin typeface="Times New Roman" panose="02020603050405020304" charset="0"/>
              <a:ea typeface="ＭＳ 明朝" panose="02020609040205080304" charset="-128"/>
              <a:cs typeface="Times New Roman" panose="0202060305040502030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1022350" y="1154430"/>
            <a:ext cx="9993630" cy="3952875"/>
          </a:xfrm>
        </p:spPr>
        <p:txBody>
          <a:bodyPr>
            <a:normAutofit/>
          </a:bodyPr>
          <a:lstStyle/>
          <a:p>
            <a:r>
              <a:rPr sz="2000" dirty="0">
                <a:latin typeface="Times New Roman" panose="02020603050405020304" charset="0"/>
                <a:ea typeface="ＭＳ 明朝" panose="02020609040205080304" charset="-128"/>
                <a:cs typeface="Times New Roman" panose="02020603050405020304" charset="0"/>
              </a:rPr>
              <a:t>The optimization problem of wind power generation is one of the NP-complete problems. Since most conventional wind farm layouts follow a certain geometry in a regular manner, the wake effects are also very severe in large wind farms, as shown in the figure.</a:t>
            </a:r>
            <a:endParaRPr sz="2000" dirty="0">
              <a:latin typeface="Times New Roman" panose="02020603050405020304" charset="0"/>
              <a:ea typeface="ＭＳ 明朝" panose="02020609040205080304" charset="-128"/>
              <a:cs typeface="Times New Roman" panose="02020603050405020304" charset="0"/>
            </a:endParaRPr>
          </a:p>
        </p:txBody>
      </p:sp>
      <p:sp>
        <p:nvSpPr>
          <p:cNvPr id="4" name="スライド番号プレースホルダー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5" name="コンテンツ プレースホルダー 2"/>
          <p:cNvSpPr>
            <a:spLocks noGrp="1"/>
          </p:cNvSpPr>
          <p:nvPr/>
        </p:nvSpPr>
        <p:spPr>
          <a:xfrm>
            <a:off x="1092200" y="2601595"/>
            <a:ext cx="4252595" cy="3023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000" dirty="0">
                <a:latin typeface="Times New Roman" panose="02020603050405020304" charset="0"/>
                <a:ea typeface="ＭＳ 明朝" panose="02020609040205080304" charset="-128"/>
                <a:cs typeface="Times New Roman" panose="02020603050405020304" charset="0"/>
              </a:rPr>
              <a:t>During the design phase of a wind farm, determining how to construct a rational wind turbine layout that minimizes wake effects is one of the key techniques for increasing the overall power generation capacity of the wind farm. </a:t>
            </a:r>
            <a:endParaRPr sz="2000" dirty="0">
              <a:latin typeface="Times New Roman" panose="02020603050405020304" charset="0"/>
              <a:ea typeface="ＭＳ 明朝" panose="02020609040205080304" charset="-128"/>
              <a:cs typeface="Times New Roman" panose="02020603050405020304" charset="0"/>
            </a:endParaRPr>
          </a:p>
        </p:txBody>
      </p:sp>
      <p:pic>
        <p:nvPicPr>
          <p:cNvPr id="5123" name="图片 99"/>
          <p:cNvPicPr/>
          <p:nvPr>
            <p:custDataLst>
              <p:tags r:id="rId1"/>
            </p:custDataLst>
          </p:nvPr>
        </p:nvPicPr>
        <p:blipFill>
          <a:blip r:embed="rId2"/>
          <a:stretch>
            <a:fillRect/>
          </a:stretch>
        </p:blipFill>
        <p:spPr>
          <a:xfrm>
            <a:off x="5914390" y="2731135"/>
            <a:ext cx="5036820" cy="3413760"/>
          </a:xfrm>
          <a:prstGeom prst="rect">
            <a:avLst/>
          </a:prstGeom>
          <a:noFill/>
          <a:ln w="9525">
            <a:noFill/>
          </a:ln>
        </p:spPr>
      </p:pic>
      <p:pic>
        <p:nvPicPr>
          <p:cNvPr id="5124" name="图片 101"/>
          <p:cNvPicPr/>
          <p:nvPr/>
        </p:nvPicPr>
        <p:blipFill>
          <a:blip r:embed="rId3"/>
          <a:stretch>
            <a:fillRect/>
          </a:stretch>
        </p:blipFill>
        <p:spPr>
          <a:xfrm>
            <a:off x="1161733" y="4935220"/>
            <a:ext cx="4113212" cy="1209675"/>
          </a:xfrm>
          <a:prstGeom prst="rect">
            <a:avLst/>
          </a:prstGeom>
          <a:noFill/>
          <a:ln w="9525">
            <a:noFill/>
          </a:ln>
        </p:spPr>
      </p:pic>
      <p:cxnSp>
        <p:nvCxnSpPr>
          <p:cNvPr id="6"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平行四边形 62"/>
          <p:cNvSpPr/>
          <p:nvPr/>
        </p:nvSpPr>
        <p:spPr>
          <a:xfrm>
            <a:off x="365760" y="313055"/>
            <a:ext cx="725805"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2" name="矩形 63"/>
          <p:cNvSpPr/>
          <p:nvPr/>
        </p:nvSpPr>
        <p:spPr>
          <a:xfrm>
            <a:off x="1487170" y="332105"/>
            <a:ext cx="10511155" cy="398780"/>
          </a:xfrm>
          <a:prstGeom prst="rect">
            <a:avLst/>
          </a:prstGeom>
        </p:spPr>
        <p:txBody>
          <a:bodyPr wrap="square">
            <a:spAutoFit/>
          </a:bodyPr>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lang="en-US" sz="2000" dirty="0">
                <a:latin typeface="Times New Roman" panose="02020603050405020304" charset="0"/>
                <a:ea typeface="ＭＳ 明朝" panose="02020609040205080304" charset="-128"/>
                <a:cs typeface="Times New Roman" panose="02020603050405020304" charset="0"/>
                <a:sym typeface="+mn-ea"/>
              </a:rPr>
              <a:t>W</a:t>
            </a:r>
            <a:r>
              <a:rPr sz="2000" dirty="0">
                <a:latin typeface="Times New Roman" panose="02020603050405020304" charset="0"/>
                <a:ea typeface="ＭＳ 明朝" panose="02020609040205080304" charset="-128"/>
                <a:cs typeface="Times New Roman" panose="02020603050405020304" charset="0"/>
                <a:sym typeface="+mn-ea"/>
              </a:rPr>
              <a:t>ake effects</a:t>
            </a:r>
            <a:endParaRPr kumimoji="1" lang="ja-JP" altLang="en-US" sz="2000" b="1" dirty="0">
              <a:latin typeface="ＭＳ 明朝" panose="02020609040205080304" charset="-128"/>
              <a:ea typeface="ＭＳ 明朝" panose="02020609040205080304" charset="-128"/>
              <a:cs typeface="ＭＳ 明朝" panose="02020609040205080304" charset="-128"/>
              <a:sym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1083310" y="4312285"/>
            <a:ext cx="5630545" cy="2014855"/>
          </a:xfrm>
          <a:prstGeom prst="rect">
            <a:avLst/>
          </a:prstGeom>
        </p:spPr>
      </p:pic>
      <p:pic>
        <p:nvPicPr>
          <p:cNvPr id="6" name="图片 5"/>
          <p:cNvPicPr>
            <a:picLocks noChangeAspect="1"/>
          </p:cNvPicPr>
          <p:nvPr/>
        </p:nvPicPr>
        <p:blipFill>
          <a:blip r:embed="rId2"/>
          <a:stretch>
            <a:fillRect/>
          </a:stretch>
        </p:blipFill>
        <p:spPr>
          <a:xfrm>
            <a:off x="3850640" y="1841500"/>
            <a:ext cx="3202940" cy="2440305"/>
          </a:xfrm>
          <a:prstGeom prst="rect">
            <a:avLst/>
          </a:prstGeom>
        </p:spPr>
      </p:pic>
      <p:pic>
        <p:nvPicPr>
          <p:cNvPr id="7" name="内容占位符 6"/>
          <p:cNvPicPr>
            <a:picLocks noChangeAspect="1"/>
          </p:cNvPicPr>
          <p:nvPr>
            <p:ph idx="1"/>
          </p:nvPr>
        </p:nvPicPr>
        <p:blipFill>
          <a:blip r:embed="rId3"/>
          <a:stretch>
            <a:fillRect/>
          </a:stretch>
        </p:blipFill>
        <p:spPr>
          <a:xfrm>
            <a:off x="484505" y="1887220"/>
            <a:ext cx="3366135" cy="2425065"/>
          </a:xfrm>
          <a:prstGeom prst="rect">
            <a:avLst/>
          </a:prstGeom>
        </p:spPr>
      </p:pic>
      <p:sp>
        <p:nvSpPr>
          <p:cNvPr id="12" name="文本框 11"/>
          <p:cNvSpPr txBox="1"/>
          <p:nvPr/>
        </p:nvSpPr>
        <p:spPr>
          <a:xfrm>
            <a:off x="3378200" y="3101340"/>
            <a:ext cx="1273810" cy="1861185"/>
          </a:xfrm>
          <a:prstGeom prst="rect">
            <a:avLst/>
          </a:prstGeom>
          <a:noFill/>
        </p:spPr>
        <p:txBody>
          <a:bodyPr wrap="square" rtlCol="0">
            <a:spAutoFit/>
          </a:bodyPr>
          <a:p>
            <a:r>
              <a:rPr lang="en-US" altLang="zh-CN" sz="11500"/>
              <a:t>+</a:t>
            </a:r>
            <a:endParaRPr lang="en-US" altLang="zh-CN" sz="11500"/>
          </a:p>
        </p:txBody>
      </p:sp>
      <p:sp>
        <p:nvSpPr>
          <p:cNvPr id="3" name="文本框 2"/>
          <p:cNvSpPr txBox="1"/>
          <p:nvPr/>
        </p:nvSpPr>
        <p:spPr>
          <a:xfrm>
            <a:off x="1531620" y="6357620"/>
            <a:ext cx="4907915" cy="398780"/>
          </a:xfrm>
          <a:prstGeom prst="rect">
            <a:avLst/>
          </a:prstGeom>
          <a:noFill/>
        </p:spPr>
        <p:txBody>
          <a:bodyPr wrap="square" rtlCol="0" anchor="t">
            <a:spAutoFit/>
          </a:bodyPr>
          <a:p>
            <a:r>
              <a:rPr lang="zh-CN" altLang="en-US" sz="2000">
                <a:latin typeface="Times New Roman" panose="02020603050405020304" charset="0"/>
                <a:ea typeface="ＭＳ 明朝" panose="02020609040205080304" charset="-128"/>
                <a:cs typeface="Times New Roman" panose="02020603050405020304" charset="0"/>
              </a:rPr>
              <a:t>（</a:t>
            </a:r>
            <a:r>
              <a:rPr lang="en-US" altLang="zh-CN" sz="2000">
                <a:latin typeface="Times New Roman" panose="02020603050405020304" charset="0"/>
                <a:ea typeface="ＭＳ 明朝" panose="02020609040205080304" charset="-128"/>
                <a:cs typeface="Times New Roman" panose="02020603050405020304" charset="0"/>
              </a:rPr>
              <a:t>3</a:t>
            </a:r>
            <a:r>
              <a:rPr lang="zh-CN" altLang="en-US" sz="2000">
                <a:latin typeface="Times New Roman" panose="02020603050405020304" charset="0"/>
                <a:ea typeface="ＭＳ 明朝" panose="02020609040205080304" charset="-128"/>
                <a:cs typeface="Times New Roman" panose="02020603050405020304" charset="0"/>
              </a:rPr>
              <a:t>）</a:t>
            </a:r>
            <a:r>
              <a:rPr lang="zh-CN" altLang="en-US" sz="2000" b="1">
                <a:latin typeface="Times New Roman" panose="02020603050405020304" charset="0"/>
                <a:ea typeface="ＭＳ 明朝" panose="02020609040205080304" charset="-128"/>
                <a:cs typeface="Times New Roman" panose="02020603050405020304" charset="0"/>
              </a:rPr>
              <a:t>Wind speed and direction model</a:t>
            </a:r>
            <a:endParaRPr lang="zh-CN" altLang="en-US" sz="2000" b="1">
              <a:latin typeface="Times New Roman" panose="02020603050405020304" charset="0"/>
              <a:ea typeface="ＭＳ 明朝" panose="02020609040205080304" charset="-128"/>
              <a:cs typeface="Times New Roman" panose="02020603050405020304" charset="0"/>
            </a:endParaRPr>
          </a:p>
        </p:txBody>
      </p:sp>
      <p:sp>
        <p:nvSpPr>
          <p:cNvPr id="5" name="文本框 4"/>
          <p:cNvSpPr txBox="1"/>
          <p:nvPr/>
        </p:nvSpPr>
        <p:spPr>
          <a:xfrm>
            <a:off x="3985260" y="1307465"/>
            <a:ext cx="3068320" cy="398780"/>
          </a:xfrm>
          <a:prstGeom prst="rect">
            <a:avLst/>
          </a:prstGeom>
          <a:noFill/>
        </p:spPr>
        <p:txBody>
          <a:bodyPr wrap="square" rtlCol="0" anchor="t">
            <a:spAutoFit/>
          </a:bodyPr>
          <a:p>
            <a:r>
              <a:rPr lang="zh-CN" altLang="en-US" sz="2000" b="1">
                <a:latin typeface="ＭＳ 明朝" panose="02020609040205080304" charset="-128"/>
                <a:ea typeface="ＭＳ 明朝" panose="02020609040205080304" charset="-128"/>
                <a:cs typeface="ＭＳ 明朝" panose="02020609040205080304" charset="-128"/>
              </a:rPr>
              <a:t>（</a:t>
            </a:r>
            <a:r>
              <a:rPr lang="en-US" altLang="zh-CN" sz="2000" b="1">
                <a:latin typeface="ＭＳ 明朝" panose="02020609040205080304" charset="-128"/>
                <a:ea typeface="ＭＳ 明朝" panose="02020609040205080304" charset="-128"/>
                <a:cs typeface="ＭＳ 明朝" panose="02020609040205080304" charset="-128"/>
              </a:rPr>
              <a:t>2</a:t>
            </a:r>
            <a:r>
              <a:rPr lang="zh-CN" altLang="en-US" sz="2000" b="1">
                <a:latin typeface="ＭＳ 明朝" panose="02020609040205080304" charset="-128"/>
                <a:ea typeface="ＭＳ 明朝" panose="02020609040205080304" charset="-128"/>
                <a:cs typeface="ＭＳ 明朝" panose="02020609040205080304" charset="-128"/>
              </a:rPr>
              <a:t>）</a:t>
            </a:r>
            <a:r>
              <a:rPr sz="2000" b="1" dirty="0">
                <a:latin typeface="Times New Roman" panose="02020603050405020304" charset="0"/>
                <a:ea typeface="ＭＳ 明朝" panose="02020609040205080304" charset="-128"/>
                <a:cs typeface="Times New Roman" panose="02020603050405020304" charset="0"/>
                <a:sym typeface="+mn-ea"/>
              </a:rPr>
              <a:t>wake effects</a:t>
            </a:r>
            <a:r>
              <a:rPr lang="en-US" sz="2000" b="1" dirty="0">
                <a:latin typeface="Times New Roman" panose="02020603050405020304" charset="0"/>
                <a:ea typeface="ＭＳ 明朝" panose="02020609040205080304" charset="-128"/>
                <a:cs typeface="Times New Roman" panose="02020603050405020304" charset="0"/>
                <a:sym typeface="+mn-ea"/>
              </a:rPr>
              <a:t> </a:t>
            </a:r>
            <a:r>
              <a:rPr lang="zh-CN" altLang="en-US" sz="2000" b="1">
                <a:latin typeface="Times New Roman" panose="02020603050405020304" charset="0"/>
                <a:ea typeface="ＭＳ 明朝" panose="02020609040205080304" charset="-128"/>
                <a:cs typeface="Times New Roman" panose="02020603050405020304" charset="0"/>
                <a:sym typeface="+mn-ea"/>
              </a:rPr>
              <a:t>model</a:t>
            </a:r>
            <a:endParaRPr lang="en-US" sz="2000" b="1" dirty="0">
              <a:latin typeface="Times New Roman" panose="02020603050405020304" charset="0"/>
              <a:ea typeface="ＭＳ 明朝" panose="02020609040205080304" charset="-128"/>
              <a:cs typeface="Times New Roman" panose="02020603050405020304" charset="0"/>
              <a:sym typeface="+mn-ea"/>
            </a:endParaRPr>
          </a:p>
        </p:txBody>
      </p:sp>
      <p:sp>
        <p:nvSpPr>
          <p:cNvPr id="10" name="文本框 9"/>
          <p:cNvSpPr txBox="1"/>
          <p:nvPr/>
        </p:nvSpPr>
        <p:spPr>
          <a:xfrm>
            <a:off x="435610" y="1307465"/>
            <a:ext cx="3415030" cy="398780"/>
          </a:xfrm>
          <a:prstGeom prst="rect">
            <a:avLst/>
          </a:prstGeom>
          <a:noFill/>
        </p:spPr>
        <p:txBody>
          <a:bodyPr wrap="square" rtlCol="0" anchor="t">
            <a:spAutoFit/>
          </a:bodyPr>
          <a:p>
            <a:r>
              <a:rPr lang="zh-CN" altLang="en-US" sz="2000" b="1">
                <a:latin typeface="Times New Roman" panose="02020603050405020304" charset="0"/>
                <a:ea typeface="ＭＳ 明朝" panose="02020609040205080304" charset="-128"/>
                <a:cs typeface="Times New Roman" panose="02020603050405020304" charset="0"/>
              </a:rPr>
              <a:t>（</a:t>
            </a:r>
            <a:r>
              <a:rPr lang="en-US" altLang="zh-CN" sz="2000" b="1">
                <a:latin typeface="Times New Roman" panose="02020603050405020304" charset="0"/>
                <a:ea typeface="ＭＳ 明朝" panose="02020609040205080304" charset="-128"/>
                <a:cs typeface="Times New Roman" panose="02020603050405020304" charset="0"/>
              </a:rPr>
              <a:t>1</a:t>
            </a:r>
            <a:r>
              <a:rPr lang="zh-CN" altLang="en-US" sz="2000" b="1">
                <a:latin typeface="Times New Roman" panose="02020603050405020304" charset="0"/>
                <a:ea typeface="ＭＳ 明朝" panose="02020609040205080304" charset="-128"/>
                <a:cs typeface="Times New Roman" panose="02020603050405020304" charset="0"/>
              </a:rPr>
              <a:t>）Turbine output model</a:t>
            </a:r>
            <a:endParaRPr lang="zh-CN" altLang="en-US" sz="2000" b="1">
              <a:latin typeface="Times New Roman" panose="02020603050405020304" charset="0"/>
              <a:ea typeface="ＭＳ 明朝" panose="02020609040205080304" charset="-128"/>
              <a:cs typeface="Times New Roman" panose="02020603050405020304" charset="0"/>
            </a:endParaRPr>
          </a:p>
        </p:txBody>
      </p:sp>
      <p:pic>
        <p:nvPicPr>
          <p:cNvPr id="11" name="图片 10"/>
          <p:cNvPicPr>
            <a:picLocks noChangeAspect="1"/>
          </p:cNvPicPr>
          <p:nvPr/>
        </p:nvPicPr>
        <p:blipFill>
          <a:blip r:embed="rId4"/>
          <a:stretch>
            <a:fillRect/>
          </a:stretch>
        </p:blipFill>
        <p:spPr>
          <a:xfrm>
            <a:off x="7629525" y="2326640"/>
            <a:ext cx="4562475" cy="3257550"/>
          </a:xfrm>
          <a:prstGeom prst="rect">
            <a:avLst/>
          </a:prstGeom>
        </p:spPr>
      </p:pic>
      <p:sp>
        <p:nvSpPr>
          <p:cNvPr id="13" name="文本框 12"/>
          <p:cNvSpPr txBox="1"/>
          <p:nvPr/>
        </p:nvSpPr>
        <p:spPr>
          <a:xfrm>
            <a:off x="8822055" y="5958840"/>
            <a:ext cx="2847975" cy="706755"/>
          </a:xfrm>
          <a:prstGeom prst="rect">
            <a:avLst/>
          </a:prstGeom>
          <a:noFill/>
        </p:spPr>
        <p:txBody>
          <a:bodyPr wrap="none" rtlCol="0" anchor="t">
            <a:spAutoFit/>
          </a:bodyPr>
          <a:p>
            <a:pPr algn="l"/>
            <a:r>
              <a:rPr lang="zh-CN" altLang="en-US" sz="2000" b="1">
                <a:latin typeface="ＭＳ 明朝" panose="02020609040205080304" charset="-128"/>
                <a:ea typeface="ＭＳ 明朝" panose="02020609040205080304" charset="-128"/>
                <a:cs typeface="ＭＳ 明朝" panose="02020609040205080304" charset="-128"/>
                <a:sym typeface="+mn-ea"/>
              </a:rPr>
              <a:t>（</a:t>
            </a:r>
            <a:r>
              <a:rPr lang="en-US" altLang="zh-CN" sz="2000" b="1">
                <a:latin typeface="ＭＳ 明朝" panose="02020609040205080304" charset="-128"/>
                <a:ea typeface="ＭＳ 明朝" panose="02020609040205080304" charset="-128"/>
                <a:cs typeface="ＭＳ 明朝" panose="02020609040205080304" charset="-128"/>
                <a:sym typeface="+mn-ea"/>
              </a:rPr>
              <a:t>4</a:t>
            </a:r>
            <a:r>
              <a:rPr lang="zh-CN" altLang="en-US" sz="2000" b="1">
                <a:latin typeface="Times New Roman" panose="02020603050405020304" charset="0"/>
                <a:ea typeface="ＭＳ 明朝" panose="02020609040205080304" charset="-128"/>
                <a:cs typeface="Times New Roman" panose="02020603050405020304" charset="0"/>
                <a:sym typeface="+mn-ea"/>
              </a:rPr>
              <a:t>）Wind Farm Model</a:t>
            </a:r>
            <a:endParaRPr lang="zh-CN" altLang="en-US" sz="2000" b="1">
              <a:latin typeface="Times New Roman" panose="02020603050405020304" charset="0"/>
              <a:ea typeface="ＭＳ 明朝" panose="02020609040205080304" charset="-128"/>
              <a:cs typeface="Times New Roman" panose="02020603050405020304" charset="0"/>
              <a:sym typeface="+mn-ea"/>
            </a:endParaRPr>
          </a:p>
          <a:p>
            <a:pPr algn="l"/>
            <a:endParaRPr lang="zh-CN" altLang="en-US" sz="2000" b="1">
              <a:latin typeface="Times New Roman" panose="02020603050405020304" charset="0"/>
              <a:ea typeface="ＭＳ 明朝" panose="02020609040205080304" charset="-128"/>
              <a:cs typeface="Times New Roman" panose="02020603050405020304" charset="0"/>
              <a:sym typeface="+mn-ea"/>
            </a:endParaRPr>
          </a:p>
        </p:txBody>
      </p:sp>
      <p:sp>
        <p:nvSpPr>
          <p:cNvPr id="14" name="文本框 13"/>
          <p:cNvSpPr txBox="1"/>
          <p:nvPr/>
        </p:nvSpPr>
        <p:spPr>
          <a:xfrm>
            <a:off x="6861810" y="3199765"/>
            <a:ext cx="1273810" cy="1861185"/>
          </a:xfrm>
          <a:prstGeom prst="rect">
            <a:avLst/>
          </a:prstGeom>
          <a:noFill/>
        </p:spPr>
        <p:txBody>
          <a:bodyPr wrap="square" rtlCol="0">
            <a:spAutoFit/>
          </a:bodyPr>
          <a:p>
            <a:r>
              <a:rPr lang="en-US" altLang="zh-CN" sz="11500"/>
              <a:t>=</a:t>
            </a:r>
            <a:endParaRPr lang="en-US" altLang="zh-CN" sz="11500"/>
          </a:p>
        </p:txBody>
      </p:sp>
      <p:cxnSp>
        <p:nvCxnSpPr>
          <p:cNvPr id="8"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平行四边形 62"/>
          <p:cNvSpPr/>
          <p:nvPr/>
        </p:nvSpPr>
        <p:spPr>
          <a:xfrm>
            <a:off x="365760" y="313055"/>
            <a:ext cx="717550"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16" name="矩形 63"/>
          <p:cNvSpPr/>
          <p:nvPr/>
        </p:nvSpPr>
        <p:spPr>
          <a:xfrm>
            <a:off x="1487170" y="332105"/>
            <a:ext cx="10511155" cy="398780"/>
          </a:xfrm>
          <a:prstGeom prst="rect">
            <a:avLst/>
          </a:prstGeom>
        </p:spPr>
        <p:txBody>
          <a:bodyPr wrap="square">
            <a:spAutoFit/>
          </a:bodyPr>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sz="2000" dirty="0">
                <a:latin typeface="Times New Roman" panose="02020603050405020304" charset="0"/>
                <a:ea typeface="ＭＳ 明朝" panose="02020609040205080304" charset="-128"/>
                <a:cs typeface="Times New Roman" panose="02020603050405020304" charset="0"/>
                <a:sym typeface="+mn-ea"/>
              </a:rPr>
              <a:t>Construction of wind farm model</a:t>
            </a:r>
            <a:endParaRPr sz="2000" dirty="0">
              <a:latin typeface="Times New Roman" panose="02020603050405020304" charset="0"/>
              <a:ea typeface="ＭＳ 明朝" panose="02020609040205080304" charset="-128"/>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15" name="文本框 14"/>
          <p:cNvSpPr txBox="1"/>
          <p:nvPr/>
        </p:nvSpPr>
        <p:spPr>
          <a:xfrm>
            <a:off x="904240" y="5282565"/>
            <a:ext cx="10450195" cy="1198880"/>
          </a:xfrm>
          <a:prstGeom prst="rect">
            <a:avLst/>
          </a:prstGeom>
          <a:noFill/>
        </p:spPr>
        <p:txBody>
          <a:bodyPr wrap="square" rtlCol="0" anchor="t">
            <a:spAutoFit/>
          </a:bodyPr>
          <a:p>
            <a:r>
              <a:rPr lang="en-US" altLang="zh-CN" sz="2400">
                <a:latin typeface="Times New Roman" panose="02020603050405020304" charset="0"/>
                <a:ea typeface="ＭＳ 明朝" panose="02020609040205080304" charset="-128"/>
                <a:cs typeface="Times New Roman" panose="02020603050405020304" charset="0"/>
              </a:rPr>
              <a:t>O</a:t>
            </a:r>
            <a:r>
              <a:rPr lang="zh-CN" altLang="en-US" sz="2400">
                <a:latin typeface="Times New Roman" panose="02020603050405020304" charset="0"/>
                <a:ea typeface="ＭＳ 明朝" panose="02020609040205080304" charset="-128"/>
                <a:cs typeface="Times New Roman" panose="02020603050405020304" charset="0"/>
              </a:rPr>
              <a:t>bjective function =</a:t>
            </a:r>
            <a:r>
              <a:rPr lang="en-US" altLang="zh-CN" sz="2400">
                <a:latin typeface="Times New Roman" panose="02020603050405020304" charset="0"/>
                <a:ea typeface="ＭＳ 明朝" panose="02020609040205080304" charset="-128"/>
                <a:cs typeface="Times New Roman" panose="02020603050405020304" charset="0"/>
              </a:rPr>
              <a:t> Minimize wake effects (maximize wind energy conversion)</a:t>
            </a:r>
            <a:endParaRPr lang="en-US" altLang="zh-CN" sz="2400">
              <a:latin typeface="Times New Roman" panose="02020603050405020304" charset="0"/>
              <a:ea typeface="ＭＳ 明朝" panose="02020609040205080304" charset="-128"/>
              <a:cs typeface="Times New Roman" panose="02020603050405020304" charset="0"/>
            </a:endParaRPr>
          </a:p>
          <a:p>
            <a:endParaRPr lang="en-US" altLang="zh-CN" sz="2400">
              <a:latin typeface="Times New Roman" panose="02020603050405020304" charset="0"/>
              <a:ea typeface="ＭＳ 明朝" panose="02020609040205080304" charset="-128"/>
              <a:cs typeface="Times New Roman" panose="02020603050405020304" charset="0"/>
            </a:endParaRPr>
          </a:p>
          <a:p>
            <a:r>
              <a:rPr sz="2400">
                <a:latin typeface="Times New Roman" panose="02020603050405020304" charset="0"/>
                <a:ea typeface="ＭＳ 明朝" panose="02020609040205080304" charset="-128"/>
                <a:cs typeface="Times New Roman" panose="02020603050405020304" charset="0"/>
              </a:rPr>
              <a:t>In other words, from the bad situation in Figure a to the ideal situation in Figure b.</a:t>
            </a:r>
            <a:endParaRPr sz="2400">
              <a:latin typeface="Times New Roman" panose="02020603050405020304" charset="0"/>
              <a:ea typeface="ＭＳ 明朝" panose="02020609040205080304" charset="-128"/>
              <a:cs typeface="Times New Roman" panose="02020603050405020304" charset="0"/>
            </a:endParaRPr>
          </a:p>
        </p:txBody>
      </p:sp>
      <p:pic>
        <p:nvPicPr>
          <p:cNvPr id="13" name="图片 12"/>
          <p:cNvPicPr>
            <a:picLocks noChangeAspect="1"/>
          </p:cNvPicPr>
          <p:nvPr/>
        </p:nvPicPr>
        <p:blipFill>
          <a:blip r:embed="rId1"/>
          <a:stretch>
            <a:fillRect/>
          </a:stretch>
        </p:blipFill>
        <p:spPr>
          <a:xfrm>
            <a:off x="2275840" y="1621790"/>
            <a:ext cx="7391400" cy="3314700"/>
          </a:xfrm>
          <a:prstGeom prst="rect">
            <a:avLst/>
          </a:prstGeom>
        </p:spPr>
      </p:pic>
      <p:cxnSp>
        <p:nvCxnSpPr>
          <p:cNvPr id="6"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平行四边形 62"/>
          <p:cNvSpPr/>
          <p:nvPr/>
        </p:nvSpPr>
        <p:spPr>
          <a:xfrm>
            <a:off x="365760" y="313055"/>
            <a:ext cx="1065530"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14" name="文本框 13"/>
          <p:cNvSpPr txBox="1"/>
          <p:nvPr/>
        </p:nvSpPr>
        <p:spPr>
          <a:xfrm>
            <a:off x="4666615" y="1028700"/>
            <a:ext cx="2383790" cy="368300"/>
          </a:xfrm>
          <a:prstGeom prst="rect">
            <a:avLst/>
          </a:prstGeom>
          <a:noFill/>
        </p:spPr>
        <p:txBody>
          <a:bodyPr wrap="none" rtlCol="0" anchor="t">
            <a:spAutoFit/>
          </a:bodyPr>
          <a:p>
            <a:pPr algn="l"/>
            <a:r>
              <a:rPr lang="en-US" altLang="ja-JP" b="1" dirty="0">
                <a:latin typeface="Times New Roman" panose="02020603050405020304" charset="0"/>
                <a:ea typeface="ＭＳ 明朝" panose="02020609040205080304" charset="-128"/>
                <a:cs typeface="Times New Roman" panose="02020603050405020304" charset="0"/>
                <a:sym typeface="+mn-ea"/>
              </a:rPr>
              <a:t>Top view of wind farm</a:t>
            </a:r>
            <a:endParaRPr lang="en-US" altLang="ja-JP" b="1" dirty="0">
              <a:latin typeface="Times New Roman" panose="02020603050405020304" charset="0"/>
              <a:ea typeface="ＭＳ 明朝" panose="02020609040205080304" charset="-128"/>
              <a:cs typeface="Times New Roman" panose="02020603050405020304" charset="0"/>
              <a:sym typeface="+mn-ea"/>
            </a:endParaRPr>
          </a:p>
        </p:txBody>
      </p:sp>
      <p:sp>
        <p:nvSpPr>
          <p:cNvPr id="16" name="矩形 63"/>
          <p:cNvSpPr/>
          <p:nvPr/>
        </p:nvSpPr>
        <p:spPr>
          <a:xfrm>
            <a:off x="1487170" y="332105"/>
            <a:ext cx="10511155" cy="398780"/>
          </a:xfrm>
          <a:prstGeom prst="rect">
            <a:avLst/>
          </a:prstGeom>
        </p:spPr>
        <p:txBody>
          <a:bodyPr wrap="square">
            <a:spAutoFit/>
          </a:bodyPr>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lang="en-US" altLang="zh-CN" sz="2000">
                <a:latin typeface="Times New Roman" panose="02020603050405020304" charset="0"/>
                <a:ea typeface="ＭＳ 明朝" panose="02020609040205080304" charset="-128"/>
                <a:cs typeface="Times New Roman" panose="02020603050405020304" charset="0"/>
                <a:sym typeface="+mn-ea"/>
              </a:rPr>
              <a:t>O</a:t>
            </a:r>
            <a:r>
              <a:rPr lang="zh-CN" altLang="en-US" sz="2000">
                <a:latin typeface="Times New Roman" panose="02020603050405020304" charset="0"/>
                <a:ea typeface="ＭＳ 明朝" panose="02020609040205080304" charset="-128"/>
                <a:cs typeface="Times New Roman" panose="02020603050405020304" charset="0"/>
                <a:sym typeface="+mn-ea"/>
              </a:rPr>
              <a:t>bjective function</a:t>
            </a:r>
            <a:endParaRPr sz="2000" dirty="0">
              <a:latin typeface="Times New Roman" panose="02020603050405020304" charset="0"/>
              <a:ea typeface="ＭＳ 明朝" panose="02020609040205080304" charset="-128"/>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7085" y="852170"/>
            <a:ext cx="5072380" cy="5068570"/>
          </a:xfrm>
        </p:spPr>
        <p:txBody>
          <a:bodyPr>
            <a:normAutofit fontScale="25000" lnSpcReduction="20000"/>
          </a:bodyPr>
          <a:lstStyle/>
          <a:p>
            <a:pPr algn="l" fontAlgn="base">
              <a:lnSpc>
                <a:spcPct val="150000"/>
              </a:lnSpc>
              <a:buClrTx/>
              <a:buSzTx/>
            </a:pPr>
            <a:r>
              <a:rPr sz="8000" dirty="0">
                <a:latin typeface="Times New Roman" panose="02020603050405020304" charset="0"/>
                <a:cs typeface="Times New Roman" panose="02020603050405020304" charset="0"/>
              </a:rPr>
              <a:t>Electricity prices in Japan are rising on average by about </a:t>
            </a:r>
            <a:r>
              <a:rPr sz="8000" dirty="0">
                <a:solidFill>
                  <a:srgbClr val="FF0000"/>
                </a:solidFill>
                <a:latin typeface="Times New Roman" panose="02020603050405020304" charset="0"/>
                <a:cs typeface="Times New Roman" panose="02020603050405020304" charset="0"/>
              </a:rPr>
              <a:t>30%</a:t>
            </a:r>
            <a:r>
              <a:rPr sz="8000" dirty="0">
                <a:latin typeface="Times New Roman" panose="02020603050405020304" charset="0"/>
                <a:cs typeface="Times New Roman" panose="02020603050405020304" charset="0"/>
              </a:rPr>
              <a:t> from 2021 to 2022.</a:t>
            </a:r>
            <a:endParaRPr sz="8000" dirty="0">
              <a:latin typeface="Times New Roman" panose="02020603050405020304" charset="0"/>
              <a:cs typeface="Times New Roman" panose="02020603050405020304" charset="0"/>
            </a:endParaRPr>
          </a:p>
          <a:p>
            <a:pPr algn="l" fontAlgn="base">
              <a:lnSpc>
                <a:spcPct val="150000"/>
              </a:lnSpc>
              <a:buClrTx/>
              <a:buSzTx/>
            </a:pPr>
            <a:endParaRPr sz="8000" dirty="0">
              <a:latin typeface="Times New Roman" panose="02020603050405020304" charset="0"/>
              <a:cs typeface="Times New Roman" panose="02020603050405020304" charset="0"/>
            </a:endParaRPr>
          </a:p>
          <a:p>
            <a:pPr algn="l" fontAlgn="base">
              <a:lnSpc>
                <a:spcPct val="150000"/>
              </a:lnSpc>
            </a:pPr>
            <a:r>
              <a:rPr sz="8000" dirty="0">
                <a:latin typeface="Times New Roman" panose="02020603050405020304" charset="0"/>
                <a:cs typeface="Times New Roman" panose="02020603050405020304" charset="0"/>
              </a:rPr>
              <a:t>At the end of January, when the financial results of Japan's 10 major electric power companies for the April-December period of 20</a:t>
            </a:r>
            <a:r>
              <a:rPr lang="en-US" sz="8000" dirty="0">
                <a:latin typeface="Times New Roman" panose="02020603050405020304" charset="0"/>
                <a:cs typeface="Times New Roman" panose="02020603050405020304" charset="0"/>
              </a:rPr>
              <a:t>21</a:t>
            </a:r>
            <a:r>
              <a:rPr sz="8000" dirty="0">
                <a:latin typeface="Times New Roman" panose="02020603050405020304" charset="0"/>
                <a:cs typeface="Times New Roman" panose="02020603050405020304" charset="0"/>
              </a:rPr>
              <a:t> were released, six of them were already forecasting a net loss for the full year ending March 31, 20</a:t>
            </a:r>
            <a:r>
              <a:rPr lang="en-US" sz="8000" dirty="0">
                <a:latin typeface="Times New Roman" panose="02020603050405020304" charset="0"/>
                <a:cs typeface="Times New Roman" panose="02020603050405020304" charset="0"/>
              </a:rPr>
              <a:t>22</a:t>
            </a:r>
            <a:r>
              <a:rPr sz="8000" dirty="0">
                <a:latin typeface="Times New Roman" panose="02020603050405020304" charset="0"/>
                <a:cs typeface="Times New Roman" panose="02020603050405020304" charset="0"/>
              </a:rPr>
              <a:t>. The subsequent invasion of Ukraine by Russia appears to have further inflated the procurement costs of these companies.</a:t>
            </a:r>
            <a:endParaRPr sz="8000" dirty="0">
              <a:latin typeface="Times New Roman" panose="02020603050405020304" charset="0"/>
              <a:cs typeface="Times New Roman" panose="02020603050405020304" charset="0"/>
            </a:endParaRPr>
          </a:p>
          <a:p>
            <a:pPr algn="l" fontAlgn="base">
              <a:lnSpc>
                <a:spcPct val="170000"/>
              </a:lnSpc>
            </a:pPr>
            <a:r>
              <a:rPr lang="ja-JP" altLang="en-US" sz="4000" b="0" i="0" dirty="0">
                <a:solidFill>
                  <a:srgbClr val="000000"/>
                </a:solidFill>
                <a:effectLst/>
                <a:latin typeface="Arial" panose="020B0604020202020204" pitchFamily="34" charset="0"/>
              </a:rPr>
              <a:t>参考：</a:t>
            </a:r>
            <a:r>
              <a:rPr lang="ja-JP" altLang="en-US" sz="4000" b="0" i="0" u="none" strike="noStrike" dirty="0">
                <a:solidFill>
                  <a:srgbClr val="438BC5"/>
                </a:solidFill>
                <a:effectLst/>
                <a:latin typeface="Arial" panose="020B0604020202020204" pitchFamily="34" charset="0"/>
                <a:hlinkClick r:id="rId1"/>
              </a:rPr>
              <a:t>日本の電気料金</a:t>
            </a:r>
            <a:r>
              <a:rPr lang="en-US" altLang="ja-JP" sz="4000" b="0" i="0" u="none" strike="noStrike" dirty="0">
                <a:solidFill>
                  <a:srgbClr val="438BC5"/>
                </a:solidFill>
                <a:effectLst/>
                <a:latin typeface="Arial" panose="020B0604020202020204" pitchFamily="34" charset="0"/>
                <a:hlinkClick r:id="rId1"/>
              </a:rPr>
              <a:t>3</a:t>
            </a:r>
            <a:r>
              <a:rPr lang="ja-JP" altLang="en-US" sz="4000" b="0" i="0" u="none" strike="noStrike" dirty="0">
                <a:solidFill>
                  <a:srgbClr val="438BC5"/>
                </a:solidFill>
                <a:effectLst/>
                <a:latin typeface="Arial" panose="020B0604020202020204" pitchFamily="34" charset="0"/>
                <a:hlinkClick r:id="rId1"/>
              </a:rPr>
              <a:t>兆～</a:t>
            </a:r>
            <a:r>
              <a:rPr lang="en-US" altLang="ja-JP" sz="4000" b="0" i="0" u="none" strike="noStrike" dirty="0">
                <a:solidFill>
                  <a:srgbClr val="438BC5"/>
                </a:solidFill>
                <a:effectLst/>
                <a:latin typeface="Arial" panose="020B0604020202020204" pitchFamily="34" charset="0"/>
                <a:hlinkClick r:id="rId1"/>
              </a:rPr>
              <a:t>5</a:t>
            </a:r>
            <a:r>
              <a:rPr lang="ja-JP" altLang="en-US" sz="4000" b="0" i="0" u="none" strike="noStrike" dirty="0">
                <a:solidFill>
                  <a:srgbClr val="438BC5"/>
                </a:solidFill>
                <a:effectLst/>
                <a:latin typeface="Arial" panose="020B0604020202020204" pitchFamily="34" charset="0"/>
                <a:hlinkClick r:id="rId1"/>
              </a:rPr>
              <a:t>兆円増も　ウクライナ危機でエネルギー高騰</a:t>
            </a:r>
            <a:endParaRPr lang="ja-JP" altLang="en-US" sz="4000" b="0" i="0" dirty="0">
              <a:solidFill>
                <a:srgbClr val="000000"/>
              </a:solidFill>
              <a:effectLst/>
              <a:latin typeface="Arial" panose="020B0604020202020204" pitchFamily="34" charset="0"/>
            </a:endParaRPr>
          </a:p>
          <a:p>
            <a:endParaRPr lang="en-US" altLang="ja-JP" sz="2000" dirty="0">
              <a:latin typeface="Times New Roman" panose="02020603050405020304" charset="0"/>
              <a:cs typeface="Times New Roman" panose="02020603050405020304" charset="0"/>
            </a:endParaRPr>
          </a:p>
          <a:p>
            <a:endParaRPr lang="en-US" altLang="zh-CN" sz="2000" dirty="0">
              <a:latin typeface="Times New Roman" panose="02020603050405020304" charset="0"/>
              <a:cs typeface="Times New Roman" panose="02020603050405020304" charset="0"/>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440449"/>
            <a:ext cx="5159400" cy="597710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61"/>
          <p:cNvCxnSpPr/>
          <p:nvPr>
            <p:custDataLst>
              <p:tags r:id="rId3"/>
            </p:custDataLst>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平行四边形 62"/>
          <p:cNvSpPr/>
          <p:nvPr>
            <p:custDataLst>
              <p:tags r:id="rId4"/>
            </p:custDataLst>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7" name="矩形 63"/>
          <p:cNvSpPr/>
          <p:nvPr>
            <p:custDataLst>
              <p:tags r:id="rId5"/>
            </p:custDataLst>
          </p:nvPr>
        </p:nvSpPr>
        <p:spPr>
          <a:xfrm>
            <a:off x="1350462" y="285381"/>
            <a:ext cx="6504940" cy="460375"/>
          </a:xfrm>
          <a:prstGeom prst="rect">
            <a:avLst/>
          </a:prstGeom>
        </p:spPr>
        <p:txBody>
          <a:bodyPr wrap="square">
            <a:spAutoFit/>
          </a:bodyPr>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endParaRPr kumimoji="1" lang="ja-JP" altLang="en-US" sz="2400"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7D9BB5D0-35E4-459D-AEF3-FE4D7C45CC19}" type="slidenum">
              <a:rPr lang="zh-CN" altLang="en-US" smtClean="0"/>
            </a:fld>
            <a:endParaRPr lang="zh-CN" altLang="en-US"/>
          </a:p>
        </p:txBody>
      </p:sp>
      <p:graphicFrame>
        <p:nvGraphicFramePr>
          <p:cNvPr id="42" name="表格 41"/>
          <p:cNvGraphicFramePr/>
          <p:nvPr>
            <p:custDataLst>
              <p:tags r:id="rId1"/>
            </p:custDataLst>
          </p:nvPr>
        </p:nvGraphicFramePr>
        <p:xfrm>
          <a:off x="637540" y="2092325"/>
          <a:ext cx="3933825" cy="3779520"/>
        </p:xfrm>
        <a:graphic>
          <a:graphicData uri="http://schemas.openxmlformats.org/drawingml/2006/table">
            <a:tbl>
              <a:tblPr>
                <a:tableStyleId>{5C22544A-7EE6-4342-B048-85BDC9FD1C3A}</a:tableStyleId>
              </a:tblPr>
              <a:tblGrid>
                <a:gridCol w="1311275"/>
                <a:gridCol w="1311275"/>
                <a:gridCol w="1311275"/>
              </a:tblGrid>
              <a:tr h="1273810">
                <a:tc>
                  <a:txBody>
                    <a:bodyPr/>
                    <a:p>
                      <a:pPr>
                        <a:buNone/>
                      </a:pPr>
                      <a:endParaRPr lang="zh-CN" altLang="en-US"/>
                    </a:p>
                  </a:txBody>
                  <a:tcPr anchor="t" anchorCtr="0">
                    <a:solidFill>
                      <a:srgbClr val="00B0F0"/>
                    </a:solidFill>
                  </a:tcPr>
                </a:tc>
                <a:tc>
                  <a:txBody>
                    <a:bodyPr/>
                    <a:p>
                      <a:pPr>
                        <a:buNone/>
                      </a:pPr>
                      <a:endParaRPr lang="en-US" altLang="zh-CN" sz="4800"/>
                    </a:p>
                  </a:txBody>
                  <a:tcPr anchor="t" anchorCtr="0">
                    <a:solidFill>
                      <a:schemeClr val="accent6">
                        <a:lumMod val="60000"/>
                        <a:lumOff val="40000"/>
                      </a:schemeClr>
                    </a:solidFill>
                  </a:tcPr>
                </a:tc>
                <a:tc>
                  <a:txBody>
                    <a:bodyPr/>
                    <a:p>
                      <a:pPr>
                        <a:buNone/>
                      </a:pPr>
                      <a:endParaRPr lang="en-US" altLang="zh-CN"/>
                    </a:p>
                  </a:txBody>
                  <a:tcPr anchor="t" anchorCtr="0">
                    <a:solidFill>
                      <a:schemeClr val="accent6">
                        <a:lumMod val="60000"/>
                        <a:lumOff val="40000"/>
                      </a:schemeClr>
                    </a:solidFill>
                  </a:tcPr>
                </a:tc>
              </a:tr>
              <a:tr h="1252855">
                <a:tc>
                  <a:txBody>
                    <a:bodyPr/>
                    <a:p>
                      <a:pPr>
                        <a:buNone/>
                      </a:pPr>
                      <a:endParaRPr lang="en-US" altLang="zh-CN"/>
                    </a:p>
                  </a:txBody>
                  <a:tcPr anchor="t" anchorCtr="0">
                    <a:solidFill>
                      <a:schemeClr val="accent6">
                        <a:lumMod val="60000"/>
                        <a:lumOff val="40000"/>
                      </a:schemeClr>
                    </a:solidFill>
                  </a:tcPr>
                </a:tc>
                <a:tc>
                  <a:txBody>
                    <a:bodyPr/>
                    <a:p>
                      <a:pPr>
                        <a:buNone/>
                      </a:pPr>
                      <a:endParaRPr lang="en-US" altLang="zh-CN"/>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1252855">
                <a:tc>
                  <a:txBody>
                    <a:bodyPr/>
                    <a:p>
                      <a:pPr>
                        <a:buNone/>
                      </a:pPr>
                      <a:endParaRPr lang="en-US" altLang="zh-CN"/>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en-US" altLang="zh-CN"/>
                    </a:p>
                  </a:txBody>
                  <a:tcPr anchor="t" anchorCtr="0">
                    <a:solidFill>
                      <a:schemeClr val="accent6">
                        <a:lumMod val="60000"/>
                        <a:lumOff val="40000"/>
                      </a:schemeClr>
                    </a:solidFill>
                  </a:tcPr>
                </a:tc>
              </a:tr>
            </a:tbl>
          </a:graphicData>
        </a:graphic>
      </p:graphicFrame>
      <p:pic>
        <p:nvPicPr>
          <p:cNvPr id="27" name="图片 26"/>
          <p:cNvPicPr>
            <a:picLocks noChangeAspect="1"/>
          </p:cNvPicPr>
          <p:nvPr/>
        </p:nvPicPr>
        <p:blipFill>
          <a:blip r:embed="rId2"/>
          <a:stretch>
            <a:fillRect/>
          </a:stretch>
        </p:blipFill>
        <p:spPr>
          <a:xfrm>
            <a:off x="752475" y="2167890"/>
            <a:ext cx="1073150" cy="1130935"/>
          </a:xfrm>
          <a:prstGeom prst="rect">
            <a:avLst/>
          </a:prstGeom>
        </p:spPr>
      </p:pic>
      <p:pic>
        <p:nvPicPr>
          <p:cNvPr id="28" name="图片 27"/>
          <p:cNvPicPr>
            <a:picLocks noChangeAspect="1"/>
          </p:cNvPicPr>
          <p:nvPr/>
        </p:nvPicPr>
        <p:blipFill>
          <a:blip r:embed="rId2"/>
          <a:stretch>
            <a:fillRect/>
          </a:stretch>
        </p:blipFill>
        <p:spPr>
          <a:xfrm>
            <a:off x="3380740" y="3416935"/>
            <a:ext cx="1073150" cy="1130935"/>
          </a:xfrm>
          <a:prstGeom prst="rect">
            <a:avLst/>
          </a:prstGeom>
        </p:spPr>
      </p:pic>
      <p:pic>
        <p:nvPicPr>
          <p:cNvPr id="29" name="图片 28"/>
          <p:cNvPicPr>
            <a:picLocks noChangeAspect="1"/>
          </p:cNvPicPr>
          <p:nvPr/>
        </p:nvPicPr>
        <p:blipFill>
          <a:blip r:embed="rId2"/>
          <a:stretch>
            <a:fillRect/>
          </a:stretch>
        </p:blipFill>
        <p:spPr>
          <a:xfrm>
            <a:off x="2067560" y="4672330"/>
            <a:ext cx="1073150" cy="1130935"/>
          </a:xfrm>
          <a:prstGeom prst="rect">
            <a:avLst/>
          </a:prstGeom>
        </p:spPr>
      </p:pic>
      <p:pic>
        <p:nvPicPr>
          <p:cNvPr id="30" name="图片 29"/>
          <p:cNvPicPr>
            <a:picLocks noChangeAspect="1"/>
          </p:cNvPicPr>
          <p:nvPr/>
        </p:nvPicPr>
        <p:blipFill>
          <a:blip r:embed="rId3"/>
          <a:stretch>
            <a:fillRect/>
          </a:stretch>
        </p:blipFill>
        <p:spPr>
          <a:xfrm>
            <a:off x="7933055" y="2063750"/>
            <a:ext cx="3830955" cy="3739515"/>
          </a:xfrm>
          <a:prstGeom prst="rect">
            <a:avLst/>
          </a:prstGeom>
        </p:spPr>
      </p:pic>
      <p:sp>
        <p:nvSpPr>
          <p:cNvPr id="31" name="文本框 30"/>
          <p:cNvSpPr txBox="1"/>
          <p:nvPr/>
        </p:nvSpPr>
        <p:spPr>
          <a:xfrm>
            <a:off x="4770755" y="1301115"/>
            <a:ext cx="3045460" cy="5323205"/>
          </a:xfrm>
          <a:prstGeom prst="rect">
            <a:avLst/>
          </a:prstGeom>
          <a:noFill/>
        </p:spPr>
        <p:txBody>
          <a:bodyPr wrap="square" rtlCol="0" anchor="t">
            <a:spAutoFit/>
          </a:bodyPr>
          <a:p>
            <a:pPr marL="342900" indent="-342900">
              <a:buFont typeface="Arial" panose="020B0604020202020204" pitchFamily="34" charset="0"/>
              <a:buChar char="•"/>
            </a:pPr>
            <a:r>
              <a:rPr lang="en-US" sz="2000">
                <a:latin typeface="Times New Roman" panose="02020603050405020304" charset="0"/>
                <a:ea typeface="ＭＳ 明朝" panose="02020609040205080304" charset="-128"/>
                <a:cs typeface="Times New Roman" panose="02020603050405020304" charset="0"/>
              </a:rPr>
              <a:t>In a </a:t>
            </a:r>
            <a:r>
              <a:rPr sz="2000">
                <a:latin typeface="Times New Roman" panose="02020603050405020304" charset="0"/>
                <a:ea typeface="ＭＳ 明朝" panose="02020609040205080304" charset="-128"/>
                <a:cs typeface="Times New Roman" panose="02020603050405020304" charset="0"/>
                <a:sym typeface="+mn-ea"/>
              </a:rPr>
              <a:t>layout solution</a:t>
            </a:r>
            <a:r>
              <a:rPr lang="en-US" sz="2000">
                <a:latin typeface="Times New Roman" panose="02020603050405020304" charset="0"/>
                <a:ea typeface="ＭＳ 明朝" panose="02020609040205080304" charset="-128"/>
                <a:cs typeface="Times New Roman" panose="02020603050405020304" charset="0"/>
                <a:sym typeface="+mn-ea"/>
              </a:rPr>
              <a:t>,</a:t>
            </a:r>
            <a:r>
              <a:rPr lang="en-US" sz="2000">
                <a:latin typeface="Times New Roman" panose="02020603050405020304" charset="0"/>
                <a:ea typeface="ＭＳ 明朝" panose="02020609040205080304" charset="-128"/>
                <a:cs typeface="Times New Roman" panose="02020603050405020304" charset="0"/>
              </a:rPr>
              <a:t> e</a:t>
            </a:r>
            <a:r>
              <a:rPr sz="2000">
                <a:latin typeface="Times New Roman" panose="02020603050405020304" charset="0"/>
                <a:ea typeface="ＭＳ 明朝" panose="02020609040205080304" charset="-128"/>
                <a:cs typeface="Times New Roman" panose="02020603050405020304" charset="0"/>
              </a:rPr>
              <a:t>ach square is a location where a wind turbine can be installed. Blue squares are actual wind turbine locations. </a:t>
            </a:r>
            <a:endParaRPr sz="2000">
              <a:latin typeface="Times New Roman" panose="02020603050405020304" charset="0"/>
              <a:ea typeface="ＭＳ 明朝" panose="02020609040205080304" charset="-128"/>
              <a:cs typeface="Times New Roman" panose="02020603050405020304" charset="0"/>
            </a:endParaRPr>
          </a:p>
          <a:p>
            <a:endParaRPr sz="2000">
              <a:latin typeface="Times New Roman" panose="02020603050405020304" charset="0"/>
              <a:ea typeface="ＭＳ 明朝" panose="02020609040205080304" charset="-128"/>
              <a:cs typeface="Times New Roman" panose="02020603050405020304" charset="0"/>
            </a:endParaRPr>
          </a:p>
          <a:p>
            <a:pPr marL="342900" indent="-342900">
              <a:buFont typeface="Arial" panose="020B0604020202020204" pitchFamily="34" charset="0"/>
              <a:buChar char="•"/>
            </a:pPr>
            <a:r>
              <a:rPr sz="2000">
                <a:latin typeface="Times New Roman" panose="02020603050405020304" charset="0"/>
                <a:ea typeface="ＭＳ 明朝" panose="02020609040205080304" charset="-128"/>
                <a:cs typeface="Times New Roman" panose="02020603050405020304" charset="0"/>
              </a:rPr>
              <a:t>As the size of the wind farm increases, the options for wind turbine placement increase dramatically, making it difficult to choose the option with the lowest wake </a:t>
            </a:r>
            <a:r>
              <a:rPr lang="en-US" altLang="zh-CN" sz="2000">
                <a:latin typeface="Times New Roman" panose="02020603050405020304" charset="0"/>
                <a:ea typeface="ＭＳ 明朝" panose="02020609040205080304" charset="-128"/>
                <a:cs typeface="Times New Roman" panose="02020603050405020304" charset="0"/>
                <a:sym typeface="+mn-ea"/>
              </a:rPr>
              <a:t>effects </a:t>
            </a:r>
            <a:r>
              <a:rPr sz="2000">
                <a:latin typeface="Times New Roman" panose="02020603050405020304" charset="0"/>
                <a:ea typeface="ＭＳ 明朝" panose="02020609040205080304" charset="-128"/>
                <a:cs typeface="Times New Roman" panose="02020603050405020304" charset="0"/>
              </a:rPr>
              <a:t>(as shown in the figure on the right). </a:t>
            </a:r>
            <a:endParaRPr sz="2000">
              <a:latin typeface="Times New Roman" panose="02020603050405020304" charset="0"/>
              <a:ea typeface="ＭＳ 明朝" panose="02020609040205080304" charset="-128"/>
              <a:cs typeface="Times New Roman" panose="02020603050405020304" charset="0"/>
            </a:endParaRPr>
          </a:p>
        </p:txBody>
      </p:sp>
      <p:sp>
        <p:nvSpPr>
          <p:cNvPr id="3" name="文本框 2"/>
          <p:cNvSpPr txBox="1"/>
          <p:nvPr/>
        </p:nvSpPr>
        <p:spPr>
          <a:xfrm>
            <a:off x="8133080" y="1142365"/>
            <a:ext cx="3463290" cy="368300"/>
          </a:xfrm>
          <a:prstGeom prst="rect">
            <a:avLst/>
          </a:prstGeom>
          <a:noFill/>
        </p:spPr>
        <p:txBody>
          <a:bodyPr wrap="none" rtlCol="0" anchor="t">
            <a:spAutoFit/>
          </a:bodyPr>
          <a:p>
            <a:pPr algn="l"/>
            <a:r>
              <a:rPr b="1">
                <a:latin typeface="Times New Roman" panose="02020603050405020304" charset="0"/>
                <a:ea typeface="ＭＳ 明朝" panose="02020609040205080304" charset="-128"/>
                <a:cs typeface="Times New Roman" panose="02020603050405020304" charset="0"/>
                <a:sym typeface="+mn-ea"/>
              </a:rPr>
              <a:t>Top view of large scale wind farm</a:t>
            </a:r>
            <a:endParaRPr b="1">
              <a:latin typeface="Times New Roman" panose="02020603050405020304" charset="0"/>
              <a:ea typeface="ＭＳ 明朝" panose="02020609040205080304" charset="-128"/>
              <a:cs typeface="Times New Roman" panose="02020603050405020304" charset="0"/>
              <a:sym typeface="+mn-ea"/>
            </a:endParaRPr>
          </a:p>
        </p:txBody>
      </p:sp>
      <p:cxnSp>
        <p:nvCxnSpPr>
          <p:cNvPr id="6"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平行四边形 62"/>
          <p:cNvSpPr/>
          <p:nvPr/>
        </p:nvSpPr>
        <p:spPr>
          <a:xfrm>
            <a:off x="365760" y="313055"/>
            <a:ext cx="788035"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2" name="矩形 63"/>
          <p:cNvSpPr/>
          <p:nvPr/>
        </p:nvSpPr>
        <p:spPr>
          <a:xfrm>
            <a:off x="1487170" y="332105"/>
            <a:ext cx="10511155" cy="398780"/>
          </a:xfrm>
          <a:prstGeom prst="rect">
            <a:avLst/>
          </a:prstGeom>
        </p:spPr>
        <p:txBody>
          <a:bodyPr wrap="square">
            <a:spAutoFit/>
          </a:bodyPr>
          <a:lstStyle/>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Challenges in optimizing the layout of wind farms</a:t>
            </a:r>
            <a:endPar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endParaRPr>
          </a:p>
        </p:txBody>
      </p:sp>
      <p:sp>
        <p:nvSpPr>
          <p:cNvPr id="5" name="文本框 4"/>
          <p:cNvSpPr txBox="1"/>
          <p:nvPr/>
        </p:nvSpPr>
        <p:spPr>
          <a:xfrm>
            <a:off x="1487170" y="1067435"/>
            <a:ext cx="2383790" cy="368300"/>
          </a:xfrm>
          <a:prstGeom prst="rect">
            <a:avLst/>
          </a:prstGeom>
          <a:noFill/>
        </p:spPr>
        <p:txBody>
          <a:bodyPr wrap="none" rtlCol="0" anchor="t">
            <a:spAutoFit/>
          </a:bodyPr>
          <a:p>
            <a:pPr algn="l"/>
            <a:r>
              <a:rPr lang="en-US" altLang="ja-JP" b="1" dirty="0">
                <a:latin typeface="Times New Roman" panose="02020603050405020304" charset="0"/>
                <a:ea typeface="ＭＳ 明朝" panose="02020609040205080304" charset="-128"/>
                <a:cs typeface="Times New Roman" panose="02020603050405020304" charset="0"/>
                <a:sym typeface="+mn-ea"/>
              </a:rPr>
              <a:t>Top view of wind farm</a:t>
            </a:r>
            <a:endParaRPr lang="en-US" altLang="ja-JP" b="1" dirty="0">
              <a:latin typeface="Times New Roman" panose="02020603050405020304" charset="0"/>
              <a:ea typeface="ＭＳ 明朝" panose="02020609040205080304" charset="-128"/>
              <a:cs typeface="Times New Roman" panose="02020603050405020304" charset="0"/>
              <a:sym typeface="+mn-ea"/>
            </a:endParaRPr>
          </a:p>
        </p:txBody>
      </p:sp>
      <p:sp>
        <p:nvSpPr>
          <p:cNvPr id="10" name="文本框 9"/>
          <p:cNvSpPr txBox="1"/>
          <p:nvPr>
            <p:custDataLst>
              <p:tags r:id="rId4"/>
            </p:custDataLst>
          </p:nvPr>
        </p:nvSpPr>
        <p:spPr>
          <a:xfrm>
            <a:off x="1740535" y="1579880"/>
            <a:ext cx="1876425" cy="368300"/>
          </a:xfrm>
          <a:prstGeom prst="rect">
            <a:avLst/>
          </a:prstGeom>
          <a:noFill/>
        </p:spPr>
        <p:txBody>
          <a:bodyPr wrap="square" rtlCol="0" anchor="t">
            <a:spAutoFit/>
          </a:bodyPr>
          <a:p>
            <a:r>
              <a:rPr>
                <a:latin typeface="Times New Roman" panose="02020603050405020304" charset="0"/>
                <a:ea typeface="ＭＳ 明朝" panose="02020609040205080304" charset="-128"/>
                <a:cs typeface="Times New Roman" panose="02020603050405020304" charset="0"/>
                <a:sym typeface="+mn-ea"/>
              </a:rPr>
              <a:t>layout solution</a:t>
            </a:r>
            <a:endParaRPr lang="en-US">
              <a:latin typeface="Times New Roman" panose="02020603050405020304" charset="0"/>
              <a:ea typeface="ＭＳ 明朝" panose="02020609040205080304" charset="-128"/>
              <a:cs typeface="Times New Roman" panose="02020603050405020304" charset="0"/>
              <a:sym typeface="+mn-ea"/>
            </a:endParaRPr>
          </a:p>
        </p:txBody>
      </p:sp>
      <p:sp>
        <p:nvSpPr>
          <p:cNvPr id="8" name="文本框 7"/>
          <p:cNvSpPr txBox="1"/>
          <p:nvPr>
            <p:custDataLst>
              <p:tags r:id="rId5"/>
            </p:custDataLst>
          </p:nvPr>
        </p:nvSpPr>
        <p:spPr>
          <a:xfrm>
            <a:off x="8970010" y="1602740"/>
            <a:ext cx="1876425" cy="368300"/>
          </a:xfrm>
          <a:prstGeom prst="rect">
            <a:avLst/>
          </a:prstGeom>
          <a:noFill/>
        </p:spPr>
        <p:txBody>
          <a:bodyPr wrap="square" rtlCol="0" anchor="t">
            <a:spAutoFit/>
          </a:bodyPr>
          <a:p>
            <a:r>
              <a:rPr>
                <a:latin typeface="Times New Roman" panose="02020603050405020304" charset="0"/>
                <a:ea typeface="ＭＳ 明朝" panose="02020609040205080304" charset="-128"/>
                <a:cs typeface="Times New Roman" panose="02020603050405020304" charset="0"/>
                <a:sym typeface="+mn-ea"/>
              </a:rPr>
              <a:t>layout solution</a:t>
            </a:r>
            <a:endParaRPr lang="en-US">
              <a:latin typeface="Times New Roman" panose="02020603050405020304" charset="0"/>
              <a:ea typeface="ＭＳ 明朝" panose="02020609040205080304" charset="-128"/>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alpha val="21000"/>
          </a:schemeClr>
        </a:solidFill>
        <a:effectLst/>
      </p:bgPr>
    </p:bg>
    <p:spTree>
      <p:nvGrpSpPr>
        <p:cNvPr id="1" name=""/>
        <p:cNvGrpSpPr/>
        <p:nvPr/>
      </p:nvGrpSpPr>
      <p:grpSpPr/>
      <p:pic>
        <p:nvPicPr>
          <p:cNvPr id="6" name="图片 5"/>
          <p:cNvPicPr>
            <a:picLocks noChangeAspect="1"/>
          </p:cNvPicPr>
          <p:nvPr/>
        </p:nvPicPr>
        <p:blipFill>
          <a:blip r:embed="rId1"/>
          <a:stretch>
            <a:fillRect/>
          </a:stretch>
        </p:blipFill>
        <p:spPr>
          <a:xfrm>
            <a:off x="7621905" y="3891915"/>
            <a:ext cx="4051935" cy="2829560"/>
          </a:xfrm>
          <a:prstGeom prst="rect">
            <a:avLst/>
          </a:prstGeom>
        </p:spPr>
      </p:pic>
      <p:sp>
        <p:nvSpPr>
          <p:cNvPr id="2" name="灯片编号占位符 1"/>
          <p:cNvSpPr>
            <a:spLocks noGrp="1"/>
          </p:cNvSpPr>
          <p:nvPr>
            <p:ph type="sldNum" sz="quarter" idx="12"/>
          </p:nvPr>
        </p:nvSpPr>
        <p:spPr/>
        <p:txBody>
          <a:bodyPr/>
          <a:p>
            <a:fld id="{7D9BB5D0-35E4-459D-AEF3-FE4D7C45CC19}" type="slidenum">
              <a:rPr lang="zh-CN" altLang="en-US" smtClean="0"/>
            </a:fld>
            <a:endParaRPr lang="zh-CN" altLang="en-US"/>
          </a:p>
        </p:txBody>
      </p:sp>
      <p:cxnSp>
        <p:nvCxnSpPr>
          <p:cNvPr id="3"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平行四边形 62"/>
          <p:cNvSpPr/>
          <p:nvPr/>
        </p:nvSpPr>
        <p:spPr>
          <a:xfrm>
            <a:off x="365760" y="313055"/>
            <a:ext cx="634365"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40" name="矩形 63"/>
          <p:cNvSpPr/>
          <p:nvPr/>
        </p:nvSpPr>
        <p:spPr>
          <a:xfrm>
            <a:off x="1487170" y="332105"/>
            <a:ext cx="10511155" cy="398780"/>
          </a:xfrm>
          <a:prstGeom prst="rect">
            <a:avLst/>
          </a:prstGeom>
        </p:spPr>
        <p:txBody>
          <a:bodyPr wrap="square">
            <a:spAutoFit/>
          </a:bodyPr>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sz="2000">
                <a:latin typeface="Times New Roman" panose="02020603050405020304" charset="0"/>
                <a:ea typeface="ＭＳ 明朝" panose="02020609040205080304" charset="-128"/>
                <a:cs typeface="Times New Roman" panose="02020603050405020304" charset="0"/>
                <a:sym typeface="+mn-ea"/>
              </a:rPr>
              <a:t>Basic idea of IS</a:t>
            </a:r>
            <a:r>
              <a:rPr lang="en-US" sz="2000">
                <a:latin typeface="Times New Roman" panose="02020603050405020304" charset="0"/>
                <a:ea typeface="ＭＳ 明朝" panose="02020609040205080304" charset="-128"/>
                <a:cs typeface="Times New Roman" panose="02020603050405020304" charset="0"/>
                <a:sym typeface="+mn-ea"/>
              </a:rPr>
              <a:t>E</a:t>
            </a:r>
            <a:endParaRPr lang="en-US" sz="2000">
              <a:latin typeface="Times New Roman" panose="02020603050405020304" charset="0"/>
              <a:ea typeface="ＭＳ 明朝" panose="02020609040205080304" charset="-128"/>
              <a:cs typeface="Times New Roman" panose="02020603050405020304" charset="0"/>
              <a:sym typeface="+mn-ea"/>
            </a:endParaRPr>
          </a:p>
        </p:txBody>
      </p:sp>
      <p:sp>
        <p:nvSpPr>
          <p:cNvPr id="5" name="椭圆 4"/>
          <p:cNvSpPr/>
          <p:nvPr/>
        </p:nvSpPr>
        <p:spPr>
          <a:xfrm>
            <a:off x="8467725" y="3891915"/>
            <a:ext cx="1958340" cy="1965325"/>
          </a:xfrm>
          <a:prstGeom prst="ellipse">
            <a:avLst/>
          </a:prstGeom>
          <a:solidFill>
            <a:srgbClr val="7030A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182880" y="1332230"/>
            <a:ext cx="5037455"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The </a:t>
            </a:r>
            <a:r>
              <a:rPr lang="zh-CN" altLang="en-US" b="1">
                <a:solidFill>
                  <a:srgbClr val="FF0000"/>
                </a:solidFill>
                <a:latin typeface="Times New Roman" panose="02020603050405020304" charset="0"/>
                <a:cs typeface="Times New Roman" panose="02020603050405020304" charset="0"/>
              </a:rPr>
              <a:t>search operation of </a:t>
            </a:r>
            <a:r>
              <a:rPr lang="en-US" altLang="zh-CN" b="1">
                <a:solidFill>
                  <a:srgbClr val="FF0000"/>
                </a:solidFill>
                <a:latin typeface="Times New Roman" panose="02020603050405020304" charset="0"/>
                <a:cs typeface="Times New Roman" panose="02020603050405020304" charset="0"/>
              </a:rPr>
              <a:t>I</a:t>
            </a:r>
            <a:r>
              <a:rPr lang="zh-CN" altLang="en-US" b="1">
                <a:solidFill>
                  <a:srgbClr val="FF0000"/>
                </a:solidFill>
                <a:latin typeface="Times New Roman" panose="02020603050405020304" charset="0"/>
                <a:cs typeface="Times New Roman" panose="02020603050405020304" charset="0"/>
              </a:rPr>
              <a:t>SE</a:t>
            </a:r>
            <a:r>
              <a:rPr lang="zh-CN" altLang="en-US">
                <a:latin typeface="Times New Roman" panose="02020603050405020304" charset="0"/>
                <a:cs typeface="Times New Roman" panose="02020603050405020304" charset="0"/>
              </a:rPr>
              <a:t> can be represented as:</a:t>
            </a:r>
            <a:endParaRPr lang="zh-CN" altLang="en-US">
              <a:latin typeface="Times New Roman" panose="02020603050405020304" charset="0"/>
              <a:cs typeface="Times New Roman" panose="02020603050405020304" charset="0"/>
            </a:endParaRPr>
          </a:p>
        </p:txBody>
      </p:sp>
      <p:pic>
        <p:nvPicPr>
          <p:cNvPr id="7" name="图片 6"/>
          <p:cNvPicPr>
            <a:picLocks noChangeAspect="1"/>
          </p:cNvPicPr>
          <p:nvPr>
            <p:custDataLst>
              <p:tags r:id="rId2"/>
            </p:custDataLst>
          </p:nvPr>
        </p:nvPicPr>
        <p:blipFill>
          <a:blip r:embed="rId3"/>
          <a:stretch>
            <a:fillRect/>
          </a:stretch>
        </p:blipFill>
        <p:spPr>
          <a:xfrm>
            <a:off x="679450" y="1975485"/>
            <a:ext cx="10340975" cy="1641475"/>
          </a:xfrm>
          <a:prstGeom prst="rect">
            <a:avLst/>
          </a:prstGeom>
        </p:spPr>
      </p:pic>
      <p:sp>
        <p:nvSpPr>
          <p:cNvPr id="8" name="文本框 7"/>
          <p:cNvSpPr txBox="1"/>
          <p:nvPr/>
        </p:nvSpPr>
        <p:spPr>
          <a:xfrm>
            <a:off x="525145" y="4591050"/>
            <a:ext cx="6699885" cy="921385"/>
          </a:xfrm>
          <a:prstGeom prst="rect">
            <a:avLst/>
          </a:prstGeom>
          <a:noFill/>
        </p:spPr>
        <p:txBody>
          <a:bodyPr wrap="square" rtlCol="0" anchor="t">
            <a:noAutofit/>
          </a:bodyPr>
          <a:p>
            <a:r>
              <a:rPr lang="zh-CN" altLang="en-US" sz="2400">
                <a:latin typeface="Times New Roman" panose="02020603050405020304" charset="0"/>
                <a:cs typeface="Times New Roman" panose="02020603050405020304" charset="0"/>
              </a:rPr>
              <a:t>We mainly increased the value of the scaling factor </a:t>
            </a:r>
            <a:r>
              <a:rPr lang="zh-CN" altLang="en-US" sz="2400" i="1">
                <a:latin typeface="Times New Roman" panose="02020603050405020304" charset="0"/>
                <a:cs typeface="Times New Roman" panose="02020603050405020304" charset="0"/>
              </a:rPr>
              <a:t>F</a:t>
            </a:r>
            <a:r>
              <a:rPr lang="zh-CN" altLang="en-US" sz="2400">
                <a:latin typeface="Times New Roman" panose="02020603050405020304" charset="0"/>
                <a:cs typeface="Times New Roman" panose="02020603050405020304" charset="0"/>
              </a:rPr>
              <a:t>, thus further increasing the search range of SE to try to search for more peaks.</a:t>
            </a:r>
            <a:endParaRPr lang="zh-CN" altLang="en-US" sz="24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p:cNvSpPr/>
          <p:nvPr/>
        </p:nvSpPr>
        <p:spPr>
          <a:xfrm>
            <a:off x="5535295" y="1150620"/>
            <a:ext cx="4636135" cy="1322705"/>
          </a:xfrm>
          <a:prstGeom prst="rect">
            <a:avLst/>
          </a:prstGeom>
          <a:solidFill>
            <a:schemeClr val="accent1">
              <a:alpha val="4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正方形/長方形 80"/>
          <p:cNvSpPr/>
          <p:nvPr/>
        </p:nvSpPr>
        <p:spPr>
          <a:xfrm>
            <a:off x="1152525" y="3198495"/>
            <a:ext cx="2860675" cy="18745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57" name="正方形/長方形 56"/>
          <p:cNvSpPr/>
          <p:nvPr/>
        </p:nvSpPr>
        <p:spPr>
          <a:xfrm>
            <a:off x="1235232" y="1615964"/>
            <a:ext cx="2731292" cy="377052"/>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a:solidFill>
                  <a:schemeClr val="tx1"/>
                </a:solidFill>
                <a:latin typeface="Times New Roman" panose="02020603050405020304" charset="0"/>
                <a:cs typeface="Times New Roman" panose="02020603050405020304" charset="0"/>
              </a:rPr>
              <a:t>Population initialization</a:t>
            </a:r>
            <a:endParaRPr kumimoji="1" lang="en-US" altLang="zh-CN" sz="2000" dirty="0">
              <a:solidFill>
                <a:schemeClr val="tx1"/>
              </a:solidFill>
              <a:latin typeface="Times New Roman" panose="02020603050405020304" charset="0"/>
              <a:cs typeface="Times New Roman" panose="02020603050405020304" charset="0"/>
            </a:endParaRPr>
          </a:p>
        </p:txBody>
      </p:sp>
      <p:cxnSp>
        <p:nvCxnSpPr>
          <p:cNvPr id="58" name="直線矢印コネクタ 57"/>
          <p:cNvCxnSpPr>
            <a:stCxn id="57" idx="2"/>
            <a:endCxn id="62" idx="0"/>
          </p:cNvCxnSpPr>
          <p:nvPr/>
        </p:nvCxnSpPr>
        <p:spPr>
          <a:xfrm>
            <a:off x="2600878" y="1993016"/>
            <a:ext cx="13970" cy="1587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1297940" y="3233420"/>
            <a:ext cx="2547620" cy="388620"/>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b="1" dirty="0">
                <a:solidFill>
                  <a:srgbClr val="FF0000"/>
                </a:solidFill>
                <a:latin typeface="Times New Roman" panose="02020603050405020304" charset="0"/>
                <a:cs typeface="Times New Roman" panose="02020603050405020304" charset="0"/>
              </a:rPr>
              <a:t>Search operation of ISE</a:t>
            </a:r>
            <a:r>
              <a:rPr kumimoji="1" lang="en-US" altLang="zh-CN" dirty="0">
                <a:solidFill>
                  <a:schemeClr val="tx1"/>
                </a:solidFill>
                <a:latin typeface="Times New Roman" panose="02020603050405020304" charset="0"/>
                <a:cs typeface="Times New Roman" panose="02020603050405020304" charset="0"/>
              </a:rPr>
              <a:t> </a:t>
            </a:r>
            <a:endParaRPr kumimoji="1" lang="en-US" altLang="zh-CN" dirty="0">
              <a:solidFill>
                <a:schemeClr val="tx1"/>
              </a:solidFill>
              <a:latin typeface="Times New Roman" panose="02020603050405020304" charset="0"/>
              <a:cs typeface="Times New Roman" panose="02020603050405020304" charset="0"/>
            </a:endParaRPr>
          </a:p>
        </p:txBody>
      </p:sp>
      <p:sp>
        <p:nvSpPr>
          <p:cNvPr id="60" name="角丸四角形 59"/>
          <p:cNvSpPr/>
          <p:nvPr/>
        </p:nvSpPr>
        <p:spPr>
          <a:xfrm>
            <a:off x="1830705" y="956945"/>
            <a:ext cx="1530985" cy="335280"/>
          </a:xfrm>
          <a:prstGeom prst="round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smtClean="0">
                <a:solidFill>
                  <a:schemeClr val="tx1"/>
                </a:solidFill>
                <a:latin typeface="Times New Roman" panose="02020603050405020304" charset="0"/>
                <a:cs typeface="Times New Roman" panose="02020603050405020304" charset="0"/>
              </a:rPr>
              <a:t>Start</a:t>
            </a:r>
            <a:endParaRPr kumimoji="1" lang="en-US" altLang="zh-CN" sz="2000" dirty="0" smtClean="0">
              <a:solidFill>
                <a:schemeClr val="tx1"/>
              </a:solidFill>
              <a:latin typeface="Times New Roman" panose="02020603050405020304" charset="0"/>
              <a:cs typeface="Times New Roman" panose="02020603050405020304" charset="0"/>
            </a:endParaRPr>
          </a:p>
        </p:txBody>
      </p:sp>
      <p:cxnSp>
        <p:nvCxnSpPr>
          <p:cNvPr id="61" name="直線矢印コネクタ 60"/>
          <p:cNvCxnSpPr>
            <a:stCxn id="60" idx="2"/>
            <a:endCxn id="57" idx="0"/>
          </p:cNvCxnSpPr>
          <p:nvPr/>
        </p:nvCxnSpPr>
        <p:spPr>
          <a:xfrm>
            <a:off x="2596433" y="1292473"/>
            <a:ext cx="4445" cy="3238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ひし形 61"/>
          <p:cNvSpPr/>
          <p:nvPr/>
        </p:nvSpPr>
        <p:spPr>
          <a:xfrm>
            <a:off x="939800" y="2152015"/>
            <a:ext cx="3350260" cy="668655"/>
          </a:xfrm>
          <a:prstGeom prst="diamond">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600" dirty="0">
                <a:solidFill>
                  <a:schemeClr val="tx1"/>
                </a:solidFill>
                <a:latin typeface="Times New Roman" panose="02020603050405020304" charset="0"/>
                <a:cs typeface="Times New Roman" panose="02020603050405020304" charset="0"/>
              </a:rPr>
              <a:t>Meet the termination conditions</a:t>
            </a:r>
            <a:endParaRPr kumimoji="1" lang="en-US" altLang="zh-CN" sz="1600" dirty="0">
              <a:solidFill>
                <a:schemeClr val="tx1"/>
              </a:solidFill>
              <a:latin typeface="Times New Roman" panose="02020603050405020304" charset="0"/>
              <a:cs typeface="Times New Roman" panose="02020603050405020304" charset="0"/>
            </a:endParaRPr>
          </a:p>
        </p:txBody>
      </p:sp>
      <p:cxnSp>
        <p:nvCxnSpPr>
          <p:cNvPr id="63" name="直線矢印コネクタ 62"/>
          <p:cNvCxnSpPr/>
          <p:nvPr/>
        </p:nvCxnSpPr>
        <p:spPr>
          <a:xfrm>
            <a:off x="2612785" y="2820720"/>
            <a:ext cx="0" cy="4000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1679029" y="4643304"/>
            <a:ext cx="1861161" cy="388673"/>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solidFill>
                  <a:schemeClr val="tx1"/>
                </a:solidFill>
                <a:latin typeface="Times New Roman" panose="02020603050405020304" charset="0"/>
                <a:ea typeface="ＭＳ 明朝" panose="02020609040205080304" charset="-128"/>
                <a:cs typeface="Times New Roman" panose="02020603050405020304" charset="0"/>
              </a:rPr>
              <a:t>Selection</a:t>
            </a:r>
            <a:endParaRPr kumimoji="1" lang="en-US" altLang="ja-JP" dirty="0">
              <a:solidFill>
                <a:schemeClr val="tx1"/>
              </a:solidFill>
              <a:latin typeface="Times New Roman" panose="02020603050405020304" charset="0"/>
              <a:ea typeface="ＭＳ 明朝" panose="02020609040205080304" charset="-128"/>
              <a:cs typeface="Times New Roman" panose="02020603050405020304" charset="0"/>
            </a:endParaRPr>
          </a:p>
        </p:txBody>
      </p:sp>
      <p:sp>
        <p:nvSpPr>
          <p:cNvPr id="65" name="正方形/長方形 64"/>
          <p:cNvSpPr/>
          <p:nvPr/>
        </p:nvSpPr>
        <p:spPr>
          <a:xfrm>
            <a:off x="1679029" y="5425803"/>
            <a:ext cx="1861161" cy="474750"/>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a:solidFill>
                  <a:schemeClr val="tx1"/>
                </a:solidFill>
                <a:latin typeface="Times New Roman" panose="02020603050405020304" charset="0"/>
                <a:cs typeface="Times New Roman" panose="02020603050405020304" charset="0"/>
              </a:rPr>
              <a:t>New population</a:t>
            </a:r>
            <a:endParaRPr kumimoji="1" lang="en-US" altLang="zh-CN" sz="2000" dirty="0">
              <a:solidFill>
                <a:schemeClr val="tx1"/>
              </a:solidFill>
              <a:latin typeface="Times New Roman" panose="02020603050405020304" charset="0"/>
              <a:cs typeface="Times New Roman" panose="02020603050405020304" charset="0"/>
            </a:endParaRPr>
          </a:p>
        </p:txBody>
      </p:sp>
      <p:sp>
        <p:nvSpPr>
          <p:cNvPr id="66" name="正方形/長方形 65"/>
          <p:cNvSpPr/>
          <p:nvPr/>
        </p:nvSpPr>
        <p:spPr>
          <a:xfrm>
            <a:off x="1679029" y="3933794"/>
            <a:ext cx="1861161" cy="388673"/>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dirty="0">
                <a:solidFill>
                  <a:schemeClr val="tx1"/>
                </a:solidFill>
                <a:latin typeface="Times New Roman" panose="02020603050405020304" charset="0"/>
                <a:cs typeface="Times New Roman" panose="02020603050405020304" charset="0"/>
              </a:rPr>
              <a:t>Evaluation </a:t>
            </a:r>
            <a:endParaRPr kumimoji="1" lang="en-US" altLang="zh-CN" dirty="0">
              <a:solidFill>
                <a:schemeClr val="tx1"/>
              </a:solidFill>
              <a:latin typeface="Times New Roman" panose="02020603050405020304" charset="0"/>
              <a:cs typeface="Times New Roman" panose="02020603050405020304" charset="0"/>
            </a:endParaRPr>
          </a:p>
        </p:txBody>
      </p:sp>
      <p:cxnSp>
        <p:nvCxnSpPr>
          <p:cNvPr id="67" name="直線矢印コネクタ 66"/>
          <p:cNvCxnSpPr/>
          <p:nvPr/>
        </p:nvCxnSpPr>
        <p:spPr>
          <a:xfrm>
            <a:off x="2612785" y="3609443"/>
            <a:ext cx="0" cy="32435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2616595" y="4322467"/>
            <a:ext cx="0" cy="32435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64" idx="2"/>
            <a:endCxn id="65" idx="0"/>
          </p:cNvCxnSpPr>
          <p:nvPr/>
        </p:nvCxnSpPr>
        <p:spPr>
          <a:xfrm>
            <a:off x="2609610" y="5031977"/>
            <a:ext cx="0" cy="393826"/>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a:stCxn id="65" idx="2"/>
          </p:cNvCxnSpPr>
          <p:nvPr/>
        </p:nvCxnSpPr>
        <p:spPr>
          <a:xfrm flipH="1">
            <a:off x="2603563" y="5900553"/>
            <a:ext cx="6047" cy="280514"/>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flipV="1">
            <a:off x="736995" y="6160112"/>
            <a:ext cx="1879600" cy="20955"/>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4708" y="2473112"/>
            <a:ext cx="11430" cy="368046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a:stCxn id="62" idx="1"/>
          </p:cNvCxnSpPr>
          <p:nvPr/>
        </p:nvCxnSpPr>
        <p:spPr>
          <a:xfrm flipH="1">
            <a:off x="734708" y="2486710"/>
            <a:ext cx="204852"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667327" y="2486710"/>
            <a:ext cx="9525" cy="344043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角丸四角形 74"/>
          <p:cNvSpPr/>
          <p:nvPr/>
        </p:nvSpPr>
        <p:spPr>
          <a:xfrm>
            <a:off x="4280521" y="5999621"/>
            <a:ext cx="782955" cy="335280"/>
          </a:xfrm>
          <a:prstGeom prst="round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000" dirty="0" smtClean="0">
                <a:solidFill>
                  <a:schemeClr val="tx1"/>
                </a:solidFill>
                <a:latin typeface="Times New Roman" panose="02020603050405020304" charset="0"/>
                <a:ea typeface="ＭＳ 明朝" panose="02020609040205080304" charset="-128"/>
                <a:cs typeface="Times New Roman" panose="02020603050405020304" charset="0"/>
              </a:rPr>
              <a:t>End</a:t>
            </a:r>
            <a:endParaRPr kumimoji="1" lang="en-US" altLang="ja-JP" sz="2000" dirty="0" smtClean="0">
              <a:solidFill>
                <a:schemeClr val="tx1"/>
              </a:solidFill>
              <a:latin typeface="Times New Roman" panose="02020603050405020304" charset="0"/>
              <a:ea typeface="ＭＳ 明朝" panose="02020609040205080304" charset="-128"/>
              <a:cs typeface="Times New Roman" panose="02020603050405020304" charset="0"/>
            </a:endParaRPr>
          </a:p>
        </p:txBody>
      </p:sp>
      <p:sp>
        <p:nvSpPr>
          <p:cNvPr id="76" name="テキスト ボックス 75"/>
          <p:cNvSpPr txBox="1"/>
          <p:nvPr/>
        </p:nvSpPr>
        <p:spPr>
          <a:xfrm>
            <a:off x="4013867" y="1993238"/>
            <a:ext cx="560070" cy="400110"/>
          </a:xfrm>
          <a:prstGeom prst="rect">
            <a:avLst/>
          </a:prstGeom>
          <a:noFill/>
        </p:spPr>
        <p:txBody>
          <a:bodyPr wrap="square" rtlCol="0">
            <a:spAutoFit/>
          </a:bodyPr>
          <a:lstStyle/>
          <a:p>
            <a:pPr algn="ctr"/>
            <a:r>
              <a:rPr kumimoji="1" lang="en-US" altLang="zh-CN" sz="2000" dirty="0" smtClean="0">
                <a:latin typeface="Times New Roman" panose="02020603050405020304" charset="0"/>
                <a:cs typeface="Times New Roman" panose="02020603050405020304" charset="0"/>
              </a:rPr>
              <a:t>yes</a:t>
            </a:r>
            <a:endParaRPr kumimoji="1" lang="ja-JP" altLang="en-US" sz="2000" dirty="0">
              <a:latin typeface="Times New Roman" panose="02020603050405020304" charset="0"/>
              <a:cs typeface="Times New Roman" panose="02020603050405020304" charset="0"/>
            </a:endParaRPr>
          </a:p>
        </p:txBody>
      </p:sp>
      <p:sp>
        <p:nvSpPr>
          <p:cNvPr id="77" name="テキスト ボックス 76"/>
          <p:cNvSpPr txBox="1"/>
          <p:nvPr/>
        </p:nvSpPr>
        <p:spPr>
          <a:xfrm>
            <a:off x="2801380" y="2798230"/>
            <a:ext cx="560070" cy="400110"/>
          </a:xfrm>
          <a:prstGeom prst="rect">
            <a:avLst/>
          </a:prstGeom>
          <a:noFill/>
        </p:spPr>
        <p:txBody>
          <a:bodyPr wrap="square" rtlCol="0">
            <a:spAutoFit/>
          </a:bodyPr>
          <a:lstStyle/>
          <a:p>
            <a:r>
              <a:rPr kumimoji="1" lang="en-US" altLang="zh-CN" sz="2000" dirty="0" smtClean="0">
                <a:latin typeface="Times New Roman" panose="02020603050405020304" charset="0"/>
                <a:cs typeface="Times New Roman" panose="02020603050405020304" charset="0"/>
              </a:rPr>
              <a:t>no</a:t>
            </a:r>
            <a:endParaRPr kumimoji="1" lang="ja-JP" altLang="en-US" sz="2000" dirty="0">
              <a:latin typeface="Times New Roman" panose="02020603050405020304" charset="0"/>
              <a:cs typeface="Times New Roman" panose="02020603050405020304" charset="0"/>
            </a:endParaRPr>
          </a:p>
        </p:txBody>
      </p:sp>
      <p:sp>
        <p:nvSpPr>
          <p:cNvPr id="40" name="文本框 39"/>
          <p:cNvSpPr txBox="1"/>
          <p:nvPr/>
        </p:nvSpPr>
        <p:spPr>
          <a:xfrm>
            <a:off x="1487170" y="6334760"/>
            <a:ext cx="2421890"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Main steps of </a:t>
            </a:r>
            <a:r>
              <a:rPr lang="en-US" altLang="zh-CN">
                <a:latin typeface="Times New Roman" panose="02020603050405020304" charset="0"/>
                <a:cs typeface="Times New Roman" panose="02020603050405020304" charset="0"/>
              </a:rPr>
              <a:t>ISE</a:t>
            </a:r>
            <a:endParaRPr lang="en-US" altLang="zh-CN">
              <a:latin typeface="Times New Roman" panose="02020603050405020304" charset="0"/>
              <a:cs typeface="Times New Roman" panose="02020603050405020304" charset="0"/>
            </a:endParaRPr>
          </a:p>
        </p:txBody>
      </p:sp>
      <p:graphicFrame>
        <p:nvGraphicFramePr>
          <p:cNvPr id="42" name="表格 41"/>
          <p:cNvGraphicFramePr/>
          <p:nvPr>
            <p:custDataLst>
              <p:tags r:id="rId1"/>
            </p:custDataLst>
          </p:nvPr>
        </p:nvGraphicFramePr>
        <p:xfrm>
          <a:off x="7356475" y="125793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bl>
          </a:graphicData>
        </a:graphic>
      </p:graphicFrame>
      <p:cxnSp>
        <p:nvCxnSpPr>
          <p:cNvPr id="53" name="直線矢印コネクタ 89"/>
          <p:cNvCxnSpPr>
            <a:stCxn id="57" idx="3"/>
            <a:endCxn id="91" idx="1"/>
          </p:cNvCxnSpPr>
          <p:nvPr/>
        </p:nvCxnSpPr>
        <p:spPr>
          <a:xfrm>
            <a:off x="3966159" y="1804552"/>
            <a:ext cx="1569085" cy="76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コネクタ 72"/>
          <p:cNvCxnSpPr>
            <a:endCxn id="62" idx="3"/>
          </p:cNvCxnSpPr>
          <p:nvPr/>
        </p:nvCxnSpPr>
        <p:spPr>
          <a:xfrm flipH="1">
            <a:off x="4289820" y="2486710"/>
            <a:ext cx="386715"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8" name="表格 87"/>
          <p:cNvGraphicFramePr/>
          <p:nvPr>
            <p:custDataLst>
              <p:tags r:id="rId2"/>
            </p:custDataLst>
          </p:nvPr>
        </p:nvGraphicFramePr>
        <p:xfrm>
          <a:off x="5892165" y="125793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89" name="表格 88"/>
          <p:cNvGraphicFramePr/>
          <p:nvPr>
            <p:custDataLst>
              <p:tags r:id="rId3"/>
            </p:custDataLst>
          </p:nvPr>
        </p:nvGraphicFramePr>
        <p:xfrm>
          <a:off x="8718550" y="125793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cxnSp>
        <p:nvCxnSpPr>
          <p:cNvPr id="6"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平行四边形 62"/>
          <p:cNvSpPr/>
          <p:nvPr/>
        </p:nvSpPr>
        <p:spPr>
          <a:xfrm>
            <a:off x="365760" y="313055"/>
            <a:ext cx="669925"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3" name="文本框 2"/>
          <p:cNvSpPr txBox="1"/>
          <p:nvPr/>
        </p:nvSpPr>
        <p:spPr>
          <a:xfrm>
            <a:off x="5854065" y="4925060"/>
            <a:ext cx="5066665" cy="1476375"/>
          </a:xfrm>
          <a:prstGeom prst="rect">
            <a:avLst/>
          </a:prstGeom>
          <a:noFill/>
        </p:spPr>
        <p:txBody>
          <a:bodyPr wrap="square" rtlCol="0" anchor="t">
            <a:spAutoFit/>
          </a:bodyPr>
          <a:p>
            <a:r>
              <a:rPr lang="en-US">
                <a:latin typeface="Times New Roman" panose="02020603050405020304" charset="0"/>
                <a:ea typeface="ＭＳ 明朝" panose="02020609040205080304" charset="-128"/>
                <a:cs typeface="Times New Roman" panose="02020603050405020304" charset="0"/>
              </a:rPr>
              <a:t>Step 1.</a:t>
            </a:r>
            <a:r>
              <a:rPr>
                <a:latin typeface="Times New Roman" panose="02020603050405020304" charset="0"/>
                <a:ea typeface="ＭＳ 明朝" panose="02020609040205080304" charset="-128"/>
                <a:cs typeface="Times New Roman" panose="02020603050405020304" charset="0"/>
              </a:rPr>
              <a:t>First, several </a:t>
            </a:r>
            <a:r>
              <a:rPr lang="zh-CN" altLang="en-US">
                <a:latin typeface="Times New Roman" panose="02020603050405020304" charset="0"/>
                <a:cs typeface="Times New Roman" panose="02020603050405020304" charset="0"/>
                <a:sym typeface="+mn-ea"/>
              </a:rPr>
              <a:t>parent layout </a:t>
            </a:r>
            <a:r>
              <a:rPr>
                <a:latin typeface="Times New Roman" panose="02020603050405020304" charset="0"/>
                <a:ea typeface="ＭＳ 明朝" panose="02020609040205080304" charset="-128"/>
                <a:cs typeface="Times New Roman" panose="02020603050405020304" charset="0"/>
                <a:sym typeface="+mn-ea"/>
              </a:rPr>
              <a:t>solutions</a:t>
            </a:r>
            <a:endParaRPr lang="zh-CN" altLang="en-US">
              <a:latin typeface="Times New Roman" panose="02020603050405020304" charset="0"/>
              <a:ea typeface="ＭＳ 明朝" panose="02020609040205080304" charset="-128"/>
              <a:cs typeface="Times New Roman" panose="02020603050405020304" charset="0"/>
              <a:sym typeface="+mn-ea"/>
            </a:endParaRPr>
          </a:p>
          <a:p>
            <a:r>
              <a:rPr>
                <a:latin typeface="Times New Roman" panose="02020603050405020304" charset="0"/>
                <a:ea typeface="ＭＳ 明朝" panose="02020609040205080304" charset="-128"/>
                <a:cs typeface="Times New Roman" panose="02020603050405020304" charset="0"/>
              </a:rPr>
              <a:t> are generated</a:t>
            </a:r>
            <a:r>
              <a:rPr lang="en-US">
                <a:latin typeface="Times New Roman" panose="02020603050405020304" charset="0"/>
                <a:ea typeface="ＭＳ 明朝" panose="02020609040205080304" charset="-128"/>
                <a:cs typeface="Times New Roman" panose="02020603050405020304" charset="0"/>
              </a:rPr>
              <a:t> as a </a:t>
            </a:r>
            <a:r>
              <a:rPr kumimoji="1" dirty="0">
                <a:latin typeface="Times New Roman" panose="02020603050405020304" charset="0"/>
                <a:ea typeface="ＭＳ 明朝" panose="02020609040205080304" charset="-128"/>
                <a:cs typeface="Times New Roman" panose="02020603050405020304" charset="0"/>
                <a:sym typeface="+mn-ea"/>
              </a:rPr>
              <a:t>population</a:t>
            </a:r>
            <a:r>
              <a:rPr>
                <a:latin typeface="Times New Roman" panose="02020603050405020304" charset="0"/>
                <a:ea typeface="ＭＳ 明朝" panose="02020609040205080304" charset="-128"/>
                <a:cs typeface="Times New Roman" panose="02020603050405020304" charset="0"/>
              </a:rPr>
              <a:t>, and the wake effects are calculated for each solution. </a:t>
            </a:r>
            <a:endParaRPr>
              <a:latin typeface="Times New Roman" panose="02020603050405020304" charset="0"/>
              <a:ea typeface="ＭＳ 明朝" panose="02020609040205080304" charset="-128"/>
              <a:cs typeface="Times New Roman" panose="02020603050405020304" charset="0"/>
            </a:endParaRPr>
          </a:p>
          <a:p>
            <a:endParaRPr>
              <a:latin typeface="Times New Roman" panose="02020603050405020304" charset="0"/>
              <a:ea typeface="ＭＳ 明朝" panose="02020609040205080304" charset="-128"/>
              <a:cs typeface="Times New Roman" panose="02020603050405020304" charset="0"/>
            </a:endParaRPr>
          </a:p>
          <a:p>
            <a:endParaRPr kumimoji="1" dirty="0">
              <a:latin typeface="Times New Roman" panose="02020603050405020304" charset="0"/>
              <a:ea typeface="ＭＳ 明朝" panose="02020609040205080304" charset="-128"/>
              <a:cs typeface="Times New Roman" panose="02020603050405020304" charset="0"/>
              <a:sym typeface="+mn-ea"/>
            </a:endParaRPr>
          </a:p>
        </p:txBody>
      </p:sp>
      <p:sp>
        <p:nvSpPr>
          <p:cNvPr id="5" name="矩形 63"/>
          <p:cNvSpPr/>
          <p:nvPr/>
        </p:nvSpPr>
        <p:spPr>
          <a:xfrm>
            <a:off x="1487170" y="332105"/>
            <a:ext cx="10511155" cy="398780"/>
          </a:xfrm>
          <a:prstGeom prst="rect">
            <a:avLst/>
          </a:prstGeom>
        </p:spPr>
        <p:txBody>
          <a:bodyPr wrap="square">
            <a:spAutoFit/>
          </a:bodyPr>
          <a:lstStyle/>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Optimization steps</a:t>
            </a:r>
            <a:endPar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endParaRPr>
          </a:p>
        </p:txBody>
      </p:sp>
      <p:sp>
        <p:nvSpPr>
          <p:cNvPr id="8" name="文本框 7"/>
          <p:cNvSpPr txBox="1"/>
          <p:nvPr/>
        </p:nvSpPr>
        <p:spPr>
          <a:xfrm>
            <a:off x="4724400" y="558165"/>
            <a:ext cx="4064000" cy="368300"/>
          </a:xfrm>
          <a:prstGeom prst="rect">
            <a:avLst/>
          </a:prstGeom>
          <a:noFill/>
        </p:spPr>
        <p:txBody>
          <a:bodyPr wrap="square" rtlCol="0">
            <a:spAutoFit/>
          </a:bodyPr>
          <a:p>
            <a:endParaRPr lang="zh-CN" altLang="en-US"/>
          </a:p>
        </p:txBody>
      </p:sp>
      <p:sp>
        <p:nvSpPr>
          <p:cNvPr id="10" name="文本框 9"/>
          <p:cNvSpPr txBox="1"/>
          <p:nvPr/>
        </p:nvSpPr>
        <p:spPr>
          <a:xfrm>
            <a:off x="5330825" y="2777490"/>
            <a:ext cx="1876425" cy="368300"/>
          </a:xfrm>
          <a:prstGeom prst="rect">
            <a:avLst/>
          </a:prstGeom>
          <a:noFill/>
        </p:spPr>
        <p:txBody>
          <a:bodyPr wrap="square" rtlCol="0" anchor="t">
            <a:spAutoFit/>
          </a:bodyPr>
          <a:p>
            <a:r>
              <a:rPr>
                <a:latin typeface="Times New Roman" panose="02020603050405020304" charset="0"/>
                <a:ea typeface="ＭＳ 明朝" panose="02020609040205080304" charset="-128"/>
                <a:cs typeface="Times New Roman" panose="02020603050405020304" charset="0"/>
                <a:sym typeface="+mn-ea"/>
              </a:rPr>
              <a:t>layout solution</a:t>
            </a:r>
            <a:r>
              <a:rPr lang="en-US">
                <a:latin typeface="Times New Roman" panose="02020603050405020304" charset="0"/>
                <a:ea typeface="ＭＳ 明朝" panose="02020609040205080304" charset="-128"/>
                <a:cs typeface="Times New Roman" panose="02020603050405020304" charset="0"/>
                <a:sym typeface="+mn-ea"/>
              </a:rPr>
              <a:t> 1</a:t>
            </a:r>
            <a:endParaRPr lang="en-US">
              <a:latin typeface="Times New Roman" panose="02020603050405020304" charset="0"/>
              <a:ea typeface="ＭＳ 明朝" panose="02020609040205080304" charset="-128"/>
              <a:cs typeface="Times New Roman" panose="02020603050405020304" charset="0"/>
              <a:sym typeface="+mn-ea"/>
            </a:endParaRPr>
          </a:p>
        </p:txBody>
      </p:sp>
      <p:sp>
        <p:nvSpPr>
          <p:cNvPr id="11" name="文本框 10"/>
          <p:cNvSpPr txBox="1"/>
          <p:nvPr>
            <p:custDataLst>
              <p:tags r:id="rId4"/>
            </p:custDataLst>
          </p:nvPr>
        </p:nvSpPr>
        <p:spPr>
          <a:xfrm>
            <a:off x="7014210" y="2777490"/>
            <a:ext cx="1876425" cy="368300"/>
          </a:xfrm>
          <a:prstGeom prst="rect">
            <a:avLst/>
          </a:prstGeom>
          <a:noFill/>
        </p:spPr>
        <p:txBody>
          <a:bodyPr wrap="square" rtlCol="0" anchor="t">
            <a:spAutoFit/>
          </a:bodyPr>
          <a:p>
            <a:r>
              <a:rPr>
                <a:latin typeface="Times New Roman" panose="02020603050405020304" charset="0"/>
                <a:ea typeface="ＭＳ 明朝" panose="02020609040205080304" charset="-128"/>
                <a:cs typeface="Times New Roman" panose="02020603050405020304" charset="0"/>
                <a:sym typeface="+mn-ea"/>
              </a:rPr>
              <a:t>layout solution</a:t>
            </a:r>
            <a:r>
              <a:rPr lang="en-US">
                <a:latin typeface="Times New Roman" panose="02020603050405020304" charset="0"/>
                <a:ea typeface="ＭＳ 明朝" panose="02020609040205080304" charset="-128"/>
                <a:cs typeface="Times New Roman" panose="02020603050405020304" charset="0"/>
                <a:sym typeface="+mn-ea"/>
              </a:rPr>
              <a:t> 2</a:t>
            </a:r>
            <a:endParaRPr lang="en-US">
              <a:latin typeface="Times New Roman" panose="02020603050405020304" charset="0"/>
              <a:ea typeface="ＭＳ 明朝" panose="02020609040205080304" charset="-128"/>
              <a:cs typeface="Times New Roman" panose="02020603050405020304" charset="0"/>
              <a:sym typeface="+mn-ea"/>
            </a:endParaRPr>
          </a:p>
        </p:txBody>
      </p:sp>
      <p:sp>
        <p:nvSpPr>
          <p:cNvPr id="12" name="文本框 11"/>
          <p:cNvSpPr txBox="1"/>
          <p:nvPr>
            <p:custDataLst>
              <p:tags r:id="rId5"/>
            </p:custDataLst>
          </p:nvPr>
        </p:nvSpPr>
        <p:spPr>
          <a:xfrm>
            <a:off x="8718550" y="2777490"/>
            <a:ext cx="1876425" cy="368300"/>
          </a:xfrm>
          <a:prstGeom prst="rect">
            <a:avLst/>
          </a:prstGeom>
          <a:noFill/>
        </p:spPr>
        <p:txBody>
          <a:bodyPr wrap="square" rtlCol="0" anchor="t">
            <a:spAutoFit/>
          </a:bodyPr>
          <a:p>
            <a:r>
              <a:rPr>
                <a:latin typeface="Times New Roman" panose="02020603050405020304" charset="0"/>
                <a:ea typeface="ＭＳ 明朝" panose="02020609040205080304" charset="-128"/>
                <a:cs typeface="Times New Roman" panose="02020603050405020304" charset="0"/>
                <a:sym typeface="+mn-ea"/>
              </a:rPr>
              <a:t>layout solution</a:t>
            </a:r>
            <a:r>
              <a:rPr lang="en-US">
                <a:latin typeface="Times New Roman" panose="02020603050405020304" charset="0"/>
                <a:ea typeface="ＭＳ 明朝" panose="02020609040205080304" charset="-128"/>
                <a:cs typeface="Times New Roman" panose="02020603050405020304" charset="0"/>
                <a:sym typeface="+mn-ea"/>
              </a:rPr>
              <a:t> 3</a:t>
            </a:r>
            <a:endParaRPr lang="en-US">
              <a:latin typeface="Times New Roman" panose="02020603050405020304" charset="0"/>
              <a:ea typeface="ＭＳ 明朝" panose="02020609040205080304" charset="-128"/>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5535295" y="2641600"/>
            <a:ext cx="4636135" cy="2766060"/>
          </a:xfrm>
          <a:prstGeom prst="rect">
            <a:avLst/>
          </a:prstGeom>
          <a:solidFill>
            <a:schemeClr val="accent1">
              <a:alpha val="4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正方形/長方形 80"/>
          <p:cNvSpPr/>
          <p:nvPr/>
        </p:nvSpPr>
        <p:spPr>
          <a:xfrm>
            <a:off x="1152525" y="3198495"/>
            <a:ext cx="2860675" cy="18745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57" name="正方形/長方形 56"/>
          <p:cNvSpPr/>
          <p:nvPr/>
        </p:nvSpPr>
        <p:spPr>
          <a:xfrm>
            <a:off x="1235232" y="1615964"/>
            <a:ext cx="2731292" cy="377052"/>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a:solidFill>
                  <a:schemeClr val="tx1"/>
                </a:solidFill>
                <a:latin typeface="Times New Roman" panose="02020603050405020304" charset="0"/>
                <a:cs typeface="Times New Roman" panose="02020603050405020304" charset="0"/>
              </a:rPr>
              <a:t>Population initialization</a:t>
            </a:r>
            <a:endParaRPr kumimoji="1" lang="en-US" altLang="zh-CN" sz="2000" dirty="0">
              <a:solidFill>
                <a:schemeClr val="tx1"/>
              </a:solidFill>
              <a:latin typeface="Times New Roman" panose="02020603050405020304" charset="0"/>
              <a:cs typeface="Times New Roman" panose="02020603050405020304" charset="0"/>
            </a:endParaRPr>
          </a:p>
        </p:txBody>
      </p:sp>
      <p:cxnSp>
        <p:nvCxnSpPr>
          <p:cNvPr id="58" name="直線矢印コネクタ 57"/>
          <p:cNvCxnSpPr>
            <a:stCxn id="57" idx="2"/>
            <a:endCxn id="62" idx="0"/>
          </p:cNvCxnSpPr>
          <p:nvPr/>
        </p:nvCxnSpPr>
        <p:spPr>
          <a:xfrm>
            <a:off x="2600878" y="1993016"/>
            <a:ext cx="13970" cy="1587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1297940" y="3233420"/>
            <a:ext cx="2547620" cy="388620"/>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b="1" dirty="0">
                <a:solidFill>
                  <a:srgbClr val="FF0000"/>
                </a:solidFill>
                <a:latin typeface="Times New Roman" panose="02020603050405020304" charset="0"/>
                <a:cs typeface="Times New Roman" panose="02020603050405020304" charset="0"/>
              </a:rPr>
              <a:t>Search operation of ISE</a:t>
            </a:r>
            <a:r>
              <a:rPr kumimoji="1" lang="en-US" altLang="zh-CN" dirty="0">
                <a:solidFill>
                  <a:schemeClr val="tx1"/>
                </a:solidFill>
                <a:latin typeface="Times New Roman" panose="02020603050405020304" charset="0"/>
                <a:cs typeface="Times New Roman" panose="02020603050405020304" charset="0"/>
              </a:rPr>
              <a:t> </a:t>
            </a:r>
            <a:endParaRPr kumimoji="1" lang="en-US" altLang="zh-CN" dirty="0">
              <a:solidFill>
                <a:schemeClr val="tx1"/>
              </a:solidFill>
              <a:latin typeface="Times New Roman" panose="02020603050405020304" charset="0"/>
              <a:cs typeface="Times New Roman" panose="02020603050405020304" charset="0"/>
            </a:endParaRPr>
          </a:p>
        </p:txBody>
      </p:sp>
      <p:sp>
        <p:nvSpPr>
          <p:cNvPr id="60" name="角丸四角形 59"/>
          <p:cNvSpPr/>
          <p:nvPr/>
        </p:nvSpPr>
        <p:spPr>
          <a:xfrm>
            <a:off x="1830705" y="956945"/>
            <a:ext cx="1530985" cy="335280"/>
          </a:xfrm>
          <a:prstGeom prst="round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smtClean="0">
                <a:solidFill>
                  <a:schemeClr val="tx1"/>
                </a:solidFill>
                <a:latin typeface="Times New Roman" panose="02020603050405020304" charset="0"/>
                <a:cs typeface="Times New Roman" panose="02020603050405020304" charset="0"/>
              </a:rPr>
              <a:t>Start</a:t>
            </a:r>
            <a:endParaRPr kumimoji="1" lang="en-US" altLang="zh-CN" sz="2000" dirty="0" smtClean="0">
              <a:solidFill>
                <a:schemeClr val="tx1"/>
              </a:solidFill>
              <a:latin typeface="Times New Roman" panose="02020603050405020304" charset="0"/>
              <a:cs typeface="Times New Roman" panose="02020603050405020304" charset="0"/>
            </a:endParaRPr>
          </a:p>
        </p:txBody>
      </p:sp>
      <p:cxnSp>
        <p:nvCxnSpPr>
          <p:cNvPr id="61" name="直線矢印コネクタ 60"/>
          <p:cNvCxnSpPr>
            <a:stCxn id="60" idx="2"/>
            <a:endCxn id="57" idx="0"/>
          </p:cNvCxnSpPr>
          <p:nvPr/>
        </p:nvCxnSpPr>
        <p:spPr>
          <a:xfrm>
            <a:off x="2596433" y="1292473"/>
            <a:ext cx="4445" cy="3238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ひし形 61"/>
          <p:cNvSpPr/>
          <p:nvPr/>
        </p:nvSpPr>
        <p:spPr>
          <a:xfrm>
            <a:off x="939800" y="2152015"/>
            <a:ext cx="3350260" cy="668655"/>
          </a:xfrm>
          <a:prstGeom prst="diamond">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600" dirty="0">
                <a:solidFill>
                  <a:schemeClr val="tx1"/>
                </a:solidFill>
                <a:latin typeface="Times New Roman" panose="02020603050405020304" charset="0"/>
                <a:cs typeface="Times New Roman" panose="02020603050405020304" charset="0"/>
              </a:rPr>
              <a:t>Meet the termination conditions</a:t>
            </a:r>
            <a:endParaRPr kumimoji="1" lang="en-US" altLang="zh-CN" sz="1600" dirty="0">
              <a:solidFill>
                <a:schemeClr val="tx1"/>
              </a:solidFill>
              <a:latin typeface="Times New Roman" panose="02020603050405020304" charset="0"/>
              <a:cs typeface="Times New Roman" panose="02020603050405020304" charset="0"/>
            </a:endParaRPr>
          </a:p>
        </p:txBody>
      </p:sp>
      <p:cxnSp>
        <p:nvCxnSpPr>
          <p:cNvPr id="63" name="直線矢印コネクタ 62"/>
          <p:cNvCxnSpPr/>
          <p:nvPr/>
        </p:nvCxnSpPr>
        <p:spPr>
          <a:xfrm>
            <a:off x="2612785" y="2820720"/>
            <a:ext cx="0" cy="4000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1679029" y="4643304"/>
            <a:ext cx="1861161" cy="388673"/>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solidFill>
                  <a:schemeClr val="tx1"/>
                </a:solidFill>
                <a:latin typeface="Times New Roman" panose="02020603050405020304" charset="0"/>
                <a:ea typeface="ＭＳ 明朝" panose="02020609040205080304" charset="-128"/>
                <a:cs typeface="Times New Roman" panose="02020603050405020304" charset="0"/>
              </a:rPr>
              <a:t>Selection</a:t>
            </a:r>
            <a:endParaRPr kumimoji="1" lang="en-US" altLang="ja-JP" dirty="0">
              <a:solidFill>
                <a:schemeClr val="tx1"/>
              </a:solidFill>
              <a:latin typeface="Times New Roman" panose="02020603050405020304" charset="0"/>
              <a:ea typeface="ＭＳ 明朝" panose="02020609040205080304" charset="-128"/>
              <a:cs typeface="Times New Roman" panose="02020603050405020304" charset="0"/>
            </a:endParaRPr>
          </a:p>
        </p:txBody>
      </p:sp>
      <p:sp>
        <p:nvSpPr>
          <p:cNvPr id="65" name="正方形/長方形 64"/>
          <p:cNvSpPr/>
          <p:nvPr/>
        </p:nvSpPr>
        <p:spPr>
          <a:xfrm>
            <a:off x="1679029" y="5425803"/>
            <a:ext cx="1861161" cy="474750"/>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a:solidFill>
                  <a:schemeClr val="tx1"/>
                </a:solidFill>
                <a:latin typeface="Times New Roman" panose="02020603050405020304" charset="0"/>
                <a:cs typeface="Times New Roman" panose="02020603050405020304" charset="0"/>
              </a:rPr>
              <a:t>New population</a:t>
            </a:r>
            <a:endParaRPr kumimoji="1" lang="en-US" altLang="zh-CN" sz="2000" dirty="0">
              <a:solidFill>
                <a:schemeClr val="tx1"/>
              </a:solidFill>
              <a:latin typeface="Times New Roman" panose="02020603050405020304" charset="0"/>
              <a:cs typeface="Times New Roman" panose="02020603050405020304" charset="0"/>
            </a:endParaRPr>
          </a:p>
        </p:txBody>
      </p:sp>
      <p:sp>
        <p:nvSpPr>
          <p:cNvPr id="66" name="正方形/長方形 65"/>
          <p:cNvSpPr/>
          <p:nvPr/>
        </p:nvSpPr>
        <p:spPr>
          <a:xfrm>
            <a:off x="1679029" y="3933794"/>
            <a:ext cx="1861161" cy="388673"/>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dirty="0">
                <a:solidFill>
                  <a:schemeClr val="tx1"/>
                </a:solidFill>
                <a:latin typeface="Times New Roman" panose="02020603050405020304" charset="0"/>
                <a:cs typeface="Times New Roman" panose="02020603050405020304" charset="0"/>
              </a:rPr>
              <a:t>Evaluation </a:t>
            </a:r>
            <a:endParaRPr kumimoji="1" lang="en-US" altLang="zh-CN" dirty="0">
              <a:solidFill>
                <a:schemeClr val="tx1"/>
              </a:solidFill>
              <a:latin typeface="Times New Roman" panose="02020603050405020304" charset="0"/>
              <a:cs typeface="Times New Roman" panose="02020603050405020304" charset="0"/>
            </a:endParaRPr>
          </a:p>
        </p:txBody>
      </p:sp>
      <p:cxnSp>
        <p:nvCxnSpPr>
          <p:cNvPr id="67" name="直線矢印コネクタ 66"/>
          <p:cNvCxnSpPr/>
          <p:nvPr/>
        </p:nvCxnSpPr>
        <p:spPr>
          <a:xfrm>
            <a:off x="2612785" y="3609443"/>
            <a:ext cx="0" cy="32435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2616595" y="4322467"/>
            <a:ext cx="0" cy="32435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64" idx="2"/>
            <a:endCxn id="65" idx="0"/>
          </p:cNvCxnSpPr>
          <p:nvPr/>
        </p:nvCxnSpPr>
        <p:spPr>
          <a:xfrm>
            <a:off x="2609610" y="5031977"/>
            <a:ext cx="0" cy="393826"/>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a:stCxn id="65" idx="2"/>
          </p:cNvCxnSpPr>
          <p:nvPr/>
        </p:nvCxnSpPr>
        <p:spPr>
          <a:xfrm flipH="1">
            <a:off x="2603563" y="5900553"/>
            <a:ext cx="6047" cy="280514"/>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flipV="1">
            <a:off x="736995" y="6160112"/>
            <a:ext cx="1879600" cy="20955"/>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4708" y="2473112"/>
            <a:ext cx="11430" cy="368046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a:stCxn id="62" idx="1"/>
          </p:cNvCxnSpPr>
          <p:nvPr/>
        </p:nvCxnSpPr>
        <p:spPr>
          <a:xfrm flipH="1">
            <a:off x="734708" y="2486710"/>
            <a:ext cx="204852"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667327" y="2486710"/>
            <a:ext cx="9525" cy="344043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角丸四角形 74"/>
          <p:cNvSpPr/>
          <p:nvPr/>
        </p:nvSpPr>
        <p:spPr>
          <a:xfrm>
            <a:off x="4280521" y="5999621"/>
            <a:ext cx="782955" cy="335280"/>
          </a:xfrm>
          <a:prstGeom prst="round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000" dirty="0" smtClean="0">
                <a:solidFill>
                  <a:schemeClr val="tx1"/>
                </a:solidFill>
                <a:latin typeface="Times New Roman" panose="02020603050405020304" charset="0"/>
                <a:ea typeface="ＭＳ 明朝" panose="02020609040205080304" charset="-128"/>
                <a:cs typeface="Times New Roman" panose="02020603050405020304" charset="0"/>
              </a:rPr>
              <a:t>End</a:t>
            </a:r>
            <a:endParaRPr kumimoji="1" lang="en-US" altLang="ja-JP" sz="2000" dirty="0" smtClean="0">
              <a:solidFill>
                <a:schemeClr val="tx1"/>
              </a:solidFill>
              <a:latin typeface="Times New Roman" panose="02020603050405020304" charset="0"/>
              <a:ea typeface="ＭＳ 明朝" panose="02020609040205080304" charset="-128"/>
              <a:cs typeface="Times New Roman" panose="02020603050405020304" charset="0"/>
            </a:endParaRPr>
          </a:p>
        </p:txBody>
      </p:sp>
      <p:sp>
        <p:nvSpPr>
          <p:cNvPr id="76" name="テキスト ボックス 75"/>
          <p:cNvSpPr txBox="1"/>
          <p:nvPr/>
        </p:nvSpPr>
        <p:spPr>
          <a:xfrm>
            <a:off x="4013867" y="1993238"/>
            <a:ext cx="560070" cy="400110"/>
          </a:xfrm>
          <a:prstGeom prst="rect">
            <a:avLst/>
          </a:prstGeom>
          <a:noFill/>
        </p:spPr>
        <p:txBody>
          <a:bodyPr wrap="square" rtlCol="0">
            <a:spAutoFit/>
          </a:bodyPr>
          <a:lstStyle/>
          <a:p>
            <a:pPr algn="ctr"/>
            <a:r>
              <a:rPr kumimoji="1" lang="en-US" altLang="zh-CN" sz="2000" dirty="0" smtClean="0">
                <a:latin typeface="Times New Roman" panose="02020603050405020304" charset="0"/>
                <a:cs typeface="Times New Roman" panose="02020603050405020304" charset="0"/>
              </a:rPr>
              <a:t>yes</a:t>
            </a:r>
            <a:endParaRPr kumimoji="1" lang="ja-JP" altLang="en-US" sz="2000" dirty="0">
              <a:latin typeface="Times New Roman" panose="02020603050405020304" charset="0"/>
              <a:cs typeface="Times New Roman" panose="02020603050405020304" charset="0"/>
            </a:endParaRPr>
          </a:p>
        </p:txBody>
      </p:sp>
      <p:sp>
        <p:nvSpPr>
          <p:cNvPr id="77" name="テキスト ボックス 76"/>
          <p:cNvSpPr txBox="1"/>
          <p:nvPr/>
        </p:nvSpPr>
        <p:spPr>
          <a:xfrm>
            <a:off x="2801380" y="2798230"/>
            <a:ext cx="560070" cy="400110"/>
          </a:xfrm>
          <a:prstGeom prst="rect">
            <a:avLst/>
          </a:prstGeom>
          <a:noFill/>
        </p:spPr>
        <p:txBody>
          <a:bodyPr wrap="square" rtlCol="0">
            <a:spAutoFit/>
          </a:bodyPr>
          <a:lstStyle/>
          <a:p>
            <a:r>
              <a:rPr kumimoji="1" lang="en-US" altLang="zh-CN" sz="2000" dirty="0" smtClean="0">
                <a:latin typeface="Times New Roman" panose="02020603050405020304" charset="0"/>
                <a:cs typeface="Times New Roman" panose="02020603050405020304" charset="0"/>
              </a:rPr>
              <a:t>no</a:t>
            </a:r>
            <a:endParaRPr kumimoji="1" lang="ja-JP" altLang="en-US" sz="2000" dirty="0">
              <a:latin typeface="Times New Roman" panose="02020603050405020304" charset="0"/>
              <a:cs typeface="Times New Roman" panose="02020603050405020304" charset="0"/>
            </a:endParaRPr>
          </a:p>
        </p:txBody>
      </p:sp>
      <p:cxnSp>
        <p:nvCxnSpPr>
          <p:cNvPr id="90" name="直線矢印コネクタ 89"/>
          <p:cNvCxnSpPr>
            <a:endCxn id="52" idx="1"/>
          </p:cNvCxnSpPr>
          <p:nvPr/>
        </p:nvCxnSpPr>
        <p:spPr>
          <a:xfrm>
            <a:off x="3975684" y="4022607"/>
            <a:ext cx="1559560" cy="19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487170" y="6334760"/>
            <a:ext cx="2421890"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Main steps of </a:t>
            </a:r>
            <a:r>
              <a:rPr lang="en-US" altLang="zh-CN">
                <a:latin typeface="Times New Roman" panose="02020603050405020304" charset="0"/>
                <a:cs typeface="Times New Roman" panose="02020603050405020304" charset="0"/>
              </a:rPr>
              <a:t>ISE</a:t>
            </a:r>
            <a:endParaRPr lang="en-US" altLang="zh-CN">
              <a:latin typeface="Times New Roman" panose="02020603050405020304" charset="0"/>
              <a:cs typeface="Times New Roman" panose="02020603050405020304" charset="0"/>
            </a:endParaRPr>
          </a:p>
        </p:txBody>
      </p:sp>
      <p:graphicFrame>
        <p:nvGraphicFramePr>
          <p:cNvPr id="43" name="表格 42"/>
          <p:cNvGraphicFramePr/>
          <p:nvPr>
            <p:custDataLst>
              <p:tags r:id="rId1"/>
            </p:custDataLst>
          </p:nvPr>
        </p:nvGraphicFramePr>
        <p:xfrm>
          <a:off x="8718550" y="404304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bl>
          </a:graphicData>
        </a:graphic>
      </p:graphicFrame>
      <p:graphicFrame>
        <p:nvGraphicFramePr>
          <p:cNvPr id="46" name="表格 45"/>
          <p:cNvGraphicFramePr/>
          <p:nvPr>
            <p:custDataLst>
              <p:tags r:id="rId2"/>
            </p:custDataLst>
          </p:nvPr>
        </p:nvGraphicFramePr>
        <p:xfrm>
          <a:off x="5892165" y="2764790"/>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bl>
          </a:graphicData>
        </a:graphic>
      </p:graphicFrame>
      <p:graphicFrame>
        <p:nvGraphicFramePr>
          <p:cNvPr id="48" name="表格 47"/>
          <p:cNvGraphicFramePr/>
          <p:nvPr>
            <p:custDataLst>
              <p:tags r:id="rId3"/>
            </p:custDataLst>
          </p:nvPr>
        </p:nvGraphicFramePr>
        <p:xfrm>
          <a:off x="8718550" y="2764790"/>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49" name="表格 48"/>
          <p:cNvGraphicFramePr/>
          <p:nvPr>
            <p:custDataLst>
              <p:tags r:id="rId4"/>
            </p:custDataLst>
          </p:nvPr>
        </p:nvGraphicFramePr>
        <p:xfrm>
          <a:off x="7362190" y="402526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50" name="表格 49"/>
          <p:cNvGraphicFramePr/>
          <p:nvPr>
            <p:custDataLst>
              <p:tags r:id="rId5"/>
            </p:custDataLst>
          </p:nvPr>
        </p:nvGraphicFramePr>
        <p:xfrm>
          <a:off x="7356475" y="2764790"/>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51" name="表格 50"/>
          <p:cNvGraphicFramePr/>
          <p:nvPr>
            <p:custDataLst>
              <p:tags r:id="rId6"/>
            </p:custDataLst>
          </p:nvPr>
        </p:nvGraphicFramePr>
        <p:xfrm>
          <a:off x="5892165" y="402526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bl>
          </a:graphicData>
        </a:graphic>
      </p:graphicFrame>
      <p:cxnSp>
        <p:nvCxnSpPr>
          <p:cNvPr id="56" name="直線コネクタ 72"/>
          <p:cNvCxnSpPr>
            <a:endCxn id="62" idx="3"/>
          </p:cNvCxnSpPr>
          <p:nvPr/>
        </p:nvCxnSpPr>
        <p:spPr>
          <a:xfrm flipH="1">
            <a:off x="4289820" y="2486710"/>
            <a:ext cx="386715"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6071870" y="5057775"/>
            <a:ext cx="817245" cy="368300"/>
          </a:xfrm>
          <a:prstGeom prst="rect">
            <a:avLst/>
          </a:prstGeom>
          <a:noFill/>
        </p:spPr>
        <p:txBody>
          <a:bodyPr wrap="square" rtlCol="0">
            <a:spAutoFit/>
          </a:bodyPr>
          <a:p>
            <a:r>
              <a:rPr lang="en-US" altLang="zh-CN"/>
              <a:t>... ... ...</a:t>
            </a:r>
            <a:endParaRPr lang="en-US" altLang="zh-CN"/>
          </a:p>
        </p:txBody>
      </p:sp>
      <p:sp>
        <p:nvSpPr>
          <p:cNvPr id="94" name="文本框 93"/>
          <p:cNvSpPr txBox="1"/>
          <p:nvPr/>
        </p:nvSpPr>
        <p:spPr>
          <a:xfrm>
            <a:off x="7521575" y="5057775"/>
            <a:ext cx="817245" cy="368300"/>
          </a:xfrm>
          <a:prstGeom prst="rect">
            <a:avLst/>
          </a:prstGeom>
          <a:noFill/>
        </p:spPr>
        <p:txBody>
          <a:bodyPr wrap="square" rtlCol="0">
            <a:spAutoFit/>
          </a:bodyPr>
          <a:p>
            <a:r>
              <a:rPr lang="en-US" altLang="zh-CN"/>
              <a:t>... ... ...</a:t>
            </a:r>
            <a:endParaRPr lang="en-US" altLang="zh-CN"/>
          </a:p>
        </p:txBody>
      </p:sp>
      <p:sp>
        <p:nvSpPr>
          <p:cNvPr id="95" name="文本框 94"/>
          <p:cNvSpPr txBox="1"/>
          <p:nvPr/>
        </p:nvSpPr>
        <p:spPr>
          <a:xfrm>
            <a:off x="8870950" y="5057775"/>
            <a:ext cx="817245" cy="368300"/>
          </a:xfrm>
          <a:prstGeom prst="rect">
            <a:avLst/>
          </a:prstGeom>
          <a:noFill/>
        </p:spPr>
        <p:txBody>
          <a:bodyPr wrap="square" rtlCol="0">
            <a:spAutoFit/>
          </a:bodyPr>
          <a:p>
            <a:r>
              <a:rPr lang="en-US" altLang="zh-CN"/>
              <a:t>... ... ...</a:t>
            </a:r>
            <a:endParaRPr lang="en-US" altLang="zh-CN"/>
          </a:p>
        </p:txBody>
      </p:sp>
      <p:cxnSp>
        <p:nvCxnSpPr>
          <p:cNvPr id="6"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平行四边形 62"/>
          <p:cNvSpPr/>
          <p:nvPr/>
        </p:nvSpPr>
        <p:spPr>
          <a:xfrm>
            <a:off x="365760" y="313055"/>
            <a:ext cx="669925"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3" name="文本框 2"/>
          <p:cNvSpPr txBox="1"/>
          <p:nvPr/>
        </p:nvSpPr>
        <p:spPr>
          <a:xfrm>
            <a:off x="5290820" y="5720715"/>
            <a:ext cx="5816600" cy="982345"/>
          </a:xfrm>
          <a:prstGeom prst="rect">
            <a:avLst/>
          </a:prstGeom>
          <a:noFill/>
        </p:spPr>
        <p:txBody>
          <a:bodyPr wrap="square" rtlCol="0" anchor="t">
            <a:noAutofit/>
          </a:bodyPr>
          <a:p>
            <a:r>
              <a:rPr lang="en-US">
                <a:latin typeface="Times New Roman" panose="02020603050405020304" charset="0"/>
                <a:ea typeface="ＭＳ 明朝" panose="02020609040205080304" charset="-128"/>
                <a:cs typeface="Times New Roman" panose="02020603050405020304" charset="0"/>
                <a:sym typeface="+mn-ea"/>
              </a:rPr>
              <a:t>Step </a:t>
            </a:r>
            <a:r>
              <a:rPr kumimoji="1" lang="en-US" dirty="0">
                <a:latin typeface="Times New Roman" panose="02020603050405020304" charset="0"/>
                <a:ea typeface="ＭＳ 明朝" panose="02020609040205080304" charset="-128"/>
                <a:cs typeface="Times New Roman" panose="02020603050405020304" charset="0"/>
                <a:sym typeface="+mn-ea"/>
              </a:rPr>
              <a:t>2.</a:t>
            </a:r>
            <a:r>
              <a:rPr kumimoji="1" dirty="0">
                <a:latin typeface="Times New Roman" panose="02020603050405020304" charset="0"/>
                <a:ea typeface="ＭＳ 明朝" panose="02020609040205080304" charset="-128"/>
                <a:cs typeface="Times New Roman" panose="02020603050405020304" charset="0"/>
                <a:sym typeface="+mn-ea"/>
              </a:rPr>
              <a:t>Then, a search operation is performed on each </a:t>
            </a:r>
            <a:r>
              <a:rPr>
                <a:latin typeface="Times New Roman" panose="02020603050405020304" charset="0"/>
                <a:ea typeface="ＭＳ 明朝" panose="02020609040205080304" charset="-128"/>
                <a:cs typeface="Times New Roman" panose="02020603050405020304" charset="0"/>
                <a:sym typeface="+mn-ea"/>
              </a:rPr>
              <a:t>layout solutions</a:t>
            </a:r>
            <a:r>
              <a:rPr kumimoji="1" dirty="0">
                <a:latin typeface="Times New Roman" panose="02020603050405020304" charset="0"/>
                <a:ea typeface="ＭＳ 明朝" panose="02020609040205080304" charset="-128"/>
                <a:cs typeface="Times New Roman" panose="02020603050405020304" charset="0"/>
                <a:sym typeface="+mn-ea"/>
              </a:rPr>
              <a:t> using ISE to generate new populations.</a:t>
            </a:r>
            <a:endParaRPr kumimoji="1" dirty="0">
              <a:latin typeface="Times New Roman" panose="02020603050405020304" charset="0"/>
              <a:ea typeface="ＭＳ 明朝" panose="02020609040205080304" charset="-128"/>
              <a:cs typeface="Times New Roman" panose="02020603050405020304" charset="0"/>
              <a:sym typeface="+mn-ea"/>
            </a:endParaRPr>
          </a:p>
          <a:p>
            <a:endParaRPr kumimoji="1" dirty="0">
              <a:latin typeface="Times New Roman" panose="02020603050405020304" charset="0"/>
              <a:ea typeface="ＭＳ 明朝" panose="02020609040205080304" charset="-128"/>
              <a:cs typeface="Times New Roman" panose="02020603050405020304" charset="0"/>
              <a:sym typeface="+mn-ea"/>
            </a:endParaRPr>
          </a:p>
          <a:p>
            <a:endParaRPr kumimoji="1" dirty="0">
              <a:latin typeface="Times New Roman" panose="02020603050405020304" charset="0"/>
              <a:ea typeface="ＭＳ 明朝" panose="02020609040205080304" charset="-128"/>
              <a:cs typeface="Times New Roman" panose="02020603050405020304" charset="0"/>
              <a:sym typeface="+mn-ea"/>
            </a:endParaRPr>
          </a:p>
        </p:txBody>
      </p:sp>
      <p:sp>
        <p:nvSpPr>
          <p:cNvPr id="5" name="矩形 63"/>
          <p:cNvSpPr/>
          <p:nvPr/>
        </p:nvSpPr>
        <p:spPr>
          <a:xfrm>
            <a:off x="1487170" y="332105"/>
            <a:ext cx="10511155" cy="398780"/>
          </a:xfrm>
          <a:prstGeom prst="rect">
            <a:avLst/>
          </a:prstGeom>
        </p:spPr>
        <p:txBody>
          <a:bodyPr wrap="square">
            <a:spAutoFit/>
          </a:bodyPr>
          <a:lstStyle/>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Optimization steps</a:t>
            </a:r>
            <a:endPar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endParaRPr>
          </a:p>
        </p:txBody>
      </p:sp>
      <p:sp>
        <p:nvSpPr>
          <p:cNvPr id="8" name="文本框 7"/>
          <p:cNvSpPr txBox="1"/>
          <p:nvPr/>
        </p:nvSpPr>
        <p:spPr>
          <a:xfrm>
            <a:off x="4724400" y="558165"/>
            <a:ext cx="4064000" cy="368300"/>
          </a:xfrm>
          <a:prstGeom prst="rect">
            <a:avLst/>
          </a:prstGeom>
          <a:noFill/>
        </p:spPr>
        <p:txBody>
          <a:bodyPr wrap="square" rtlCol="0">
            <a:spAutoFit/>
          </a:bodyPr>
          <a:p>
            <a:endParaRPr lang="zh-CN" altLang="en-US"/>
          </a:p>
        </p:txBody>
      </p:sp>
      <p:cxnSp>
        <p:nvCxnSpPr>
          <p:cNvPr id="9" name="直線矢印コネクタ 89"/>
          <p:cNvCxnSpPr/>
          <p:nvPr>
            <p:custDataLst>
              <p:tags r:id="rId7"/>
            </p:custDataLst>
          </p:nvPr>
        </p:nvCxnSpPr>
        <p:spPr>
          <a:xfrm flipH="1">
            <a:off x="7906334" y="2473207"/>
            <a:ext cx="12065" cy="30289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05045" y="1722120"/>
            <a:ext cx="6096000" cy="1476375"/>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The offspring layout </a:t>
            </a:r>
            <a:r>
              <a:rPr>
                <a:latin typeface="Times New Roman" panose="02020603050405020304" charset="0"/>
                <a:ea typeface="ＭＳ 明朝" panose="02020609040205080304" charset="-128"/>
                <a:cs typeface="Times New Roman" panose="02020603050405020304" charset="0"/>
                <a:sym typeface="+mn-ea"/>
              </a:rPr>
              <a:t>solutions</a:t>
            </a:r>
            <a:r>
              <a:rPr lang="en-US">
                <a:latin typeface="Times New Roman" panose="02020603050405020304" charset="0"/>
                <a:ea typeface="ＭＳ 明朝" panose="02020609040205080304" charset="-128"/>
                <a:cs typeface="Times New Roman" panose="02020603050405020304" charset="0"/>
                <a:sym typeface="+mn-ea"/>
              </a:rPr>
              <a:t> </a:t>
            </a:r>
            <a:r>
              <a:rPr lang="zh-CN" altLang="en-US">
                <a:latin typeface="Times New Roman" panose="02020603050405020304" charset="0"/>
                <a:cs typeface="Times New Roman" panose="02020603050405020304" charset="0"/>
              </a:rPr>
              <a:t>generated by the parent layout </a:t>
            </a:r>
            <a:r>
              <a:rPr>
                <a:latin typeface="Times New Roman" panose="02020603050405020304" charset="0"/>
                <a:ea typeface="ＭＳ 明朝" panose="02020609040205080304" charset="-128"/>
                <a:cs typeface="Times New Roman" panose="02020603050405020304" charset="0"/>
                <a:sym typeface="+mn-ea"/>
              </a:rPr>
              <a:t>solutions</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p:cNvSpPr/>
          <p:nvPr/>
        </p:nvSpPr>
        <p:spPr>
          <a:xfrm>
            <a:off x="5535295" y="1150620"/>
            <a:ext cx="4636135" cy="1322705"/>
          </a:xfrm>
          <a:prstGeom prst="rect">
            <a:avLst/>
          </a:prstGeom>
          <a:solidFill>
            <a:schemeClr val="accent1">
              <a:alpha val="4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矩形 51"/>
          <p:cNvSpPr/>
          <p:nvPr/>
        </p:nvSpPr>
        <p:spPr>
          <a:xfrm>
            <a:off x="5535295" y="2641600"/>
            <a:ext cx="4636135" cy="2766060"/>
          </a:xfrm>
          <a:prstGeom prst="rect">
            <a:avLst/>
          </a:prstGeom>
          <a:solidFill>
            <a:schemeClr val="accent1">
              <a:alpha val="4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正方形/長方形 80"/>
          <p:cNvSpPr/>
          <p:nvPr/>
        </p:nvSpPr>
        <p:spPr>
          <a:xfrm>
            <a:off x="1152525" y="3198495"/>
            <a:ext cx="2860675" cy="18745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57" name="正方形/長方形 56"/>
          <p:cNvSpPr/>
          <p:nvPr/>
        </p:nvSpPr>
        <p:spPr>
          <a:xfrm>
            <a:off x="1235232" y="1615964"/>
            <a:ext cx="2731292" cy="377052"/>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a:solidFill>
                  <a:schemeClr val="tx1"/>
                </a:solidFill>
                <a:latin typeface="Times New Roman" panose="02020603050405020304" charset="0"/>
                <a:cs typeface="Times New Roman" panose="02020603050405020304" charset="0"/>
              </a:rPr>
              <a:t>Population initialization</a:t>
            </a:r>
            <a:endParaRPr kumimoji="1" lang="en-US" altLang="zh-CN" sz="2000" dirty="0">
              <a:solidFill>
                <a:schemeClr val="tx1"/>
              </a:solidFill>
              <a:latin typeface="Times New Roman" panose="02020603050405020304" charset="0"/>
              <a:cs typeface="Times New Roman" panose="02020603050405020304" charset="0"/>
            </a:endParaRPr>
          </a:p>
        </p:txBody>
      </p:sp>
      <p:cxnSp>
        <p:nvCxnSpPr>
          <p:cNvPr id="58" name="直線矢印コネクタ 57"/>
          <p:cNvCxnSpPr>
            <a:stCxn id="57" idx="2"/>
            <a:endCxn id="62" idx="0"/>
          </p:cNvCxnSpPr>
          <p:nvPr/>
        </p:nvCxnSpPr>
        <p:spPr>
          <a:xfrm>
            <a:off x="2600878" y="1993016"/>
            <a:ext cx="13970" cy="1587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1297940" y="3233420"/>
            <a:ext cx="2547620" cy="388620"/>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b="1" dirty="0">
                <a:solidFill>
                  <a:srgbClr val="FF0000"/>
                </a:solidFill>
                <a:latin typeface="Times New Roman" panose="02020603050405020304" charset="0"/>
                <a:cs typeface="Times New Roman" panose="02020603050405020304" charset="0"/>
              </a:rPr>
              <a:t>Search operation of ISE</a:t>
            </a:r>
            <a:r>
              <a:rPr kumimoji="1" lang="en-US" altLang="zh-CN" dirty="0">
                <a:solidFill>
                  <a:schemeClr val="tx1"/>
                </a:solidFill>
                <a:latin typeface="Times New Roman" panose="02020603050405020304" charset="0"/>
                <a:cs typeface="Times New Roman" panose="02020603050405020304" charset="0"/>
              </a:rPr>
              <a:t> </a:t>
            </a:r>
            <a:endParaRPr kumimoji="1" lang="en-US" altLang="zh-CN" dirty="0">
              <a:solidFill>
                <a:schemeClr val="tx1"/>
              </a:solidFill>
              <a:latin typeface="Times New Roman" panose="02020603050405020304" charset="0"/>
              <a:cs typeface="Times New Roman" panose="02020603050405020304" charset="0"/>
            </a:endParaRPr>
          </a:p>
        </p:txBody>
      </p:sp>
      <p:sp>
        <p:nvSpPr>
          <p:cNvPr id="60" name="角丸四角形 59"/>
          <p:cNvSpPr/>
          <p:nvPr/>
        </p:nvSpPr>
        <p:spPr>
          <a:xfrm>
            <a:off x="1830705" y="956945"/>
            <a:ext cx="1530985" cy="335280"/>
          </a:xfrm>
          <a:prstGeom prst="round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smtClean="0">
                <a:solidFill>
                  <a:schemeClr val="tx1"/>
                </a:solidFill>
                <a:latin typeface="Times New Roman" panose="02020603050405020304" charset="0"/>
                <a:cs typeface="Times New Roman" panose="02020603050405020304" charset="0"/>
              </a:rPr>
              <a:t>Start</a:t>
            </a:r>
            <a:endParaRPr kumimoji="1" lang="en-US" altLang="zh-CN" sz="2000" dirty="0" smtClean="0">
              <a:solidFill>
                <a:schemeClr val="tx1"/>
              </a:solidFill>
              <a:latin typeface="Times New Roman" panose="02020603050405020304" charset="0"/>
              <a:cs typeface="Times New Roman" panose="02020603050405020304" charset="0"/>
            </a:endParaRPr>
          </a:p>
        </p:txBody>
      </p:sp>
      <p:cxnSp>
        <p:nvCxnSpPr>
          <p:cNvPr id="61" name="直線矢印コネクタ 60"/>
          <p:cNvCxnSpPr>
            <a:stCxn id="60" idx="2"/>
            <a:endCxn id="57" idx="0"/>
          </p:cNvCxnSpPr>
          <p:nvPr/>
        </p:nvCxnSpPr>
        <p:spPr>
          <a:xfrm>
            <a:off x="2596433" y="1292473"/>
            <a:ext cx="4445" cy="3238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ひし形 61"/>
          <p:cNvSpPr/>
          <p:nvPr/>
        </p:nvSpPr>
        <p:spPr>
          <a:xfrm>
            <a:off x="939800" y="2152015"/>
            <a:ext cx="3350260" cy="668655"/>
          </a:xfrm>
          <a:prstGeom prst="diamond">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600" dirty="0">
                <a:solidFill>
                  <a:schemeClr val="tx1"/>
                </a:solidFill>
                <a:latin typeface="Times New Roman" panose="02020603050405020304" charset="0"/>
                <a:cs typeface="Times New Roman" panose="02020603050405020304" charset="0"/>
              </a:rPr>
              <a:t>Meet the termination conditions</a:t>
            </a:r>
            <a:endParaRPr kumimoji="1" lang="en-US" altLang="zh-CN" sz="1600" dirty="0">
              <a:solidFill>
                <a:schemeClr val="tx1"/>
              </a:solidFill>
              <a:latin typeface="Times New Roman" panose="02020603050405020304" charset="0"/>
              <a:cs typeface="Times New Roman" panose="02020603050405020304" charset="0"/>
            </a:endParaRPr>
          </a:p>
        </p:txBody>
      </p:sp>
      <p:cxnSp>
        <p:nvCxnSpPr>
          <p:cNvPr id="63" name="直線矢印コネクタ 62"/>
          <p:cNvCxnSpPr/>
          <p:nvPr/>
        </p:nvCxnSpPr>
        <p:spPr>
          <a:xfrm>
            <a:off x="2612785" y="2820720"/>
            <a:ext cx="0" cy="4000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1679029" y="4643304"/>
            <a:ext cx="1861161" cy="388673"/>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solidFill>
                  <a:schemeClr val="tx1"/>
                </a:solidFill>
                <a:latin typeface="Times New Roman" panose="02020603050405020304" charset="0"/>
                <a:ea typeface="ＭＳ 明朝" panose="02020609040205080304" charset="-128"/>
                <a:cs typeface="Times New Roman" panose="02020603050405020304" charset="0"/>
              </a:rPr>
              <a:t>Selection</a:t>
            </a:r>
            <a:endParaRPr kumimoji="1" lang="en-US" altLang="ja-JP" dirty="0">
              <a:solidFill>
                <a:schemeClr val="tx1"/>
              </a:solidFill>
              <a:latin typeface="Times New Roman" panose="02020603050405020304" charset="0"/>
              <a:ea typeface="ＭＳ 明朝" panose="02020609040205080304" charset="-128"/>
              <a:cs typeface="Times New Roman" panose="02020603050405020304" charset="0"/>
            </a:endParaRPr>
          </a:p>
        </p:txBody>
      </p:sp>
      <p:sp>
        <p:nvSpPr>
          <p:cNvPr id="65" name="正方形/長方形 64"/>
          <p:cNvSpPr/>
          <p:nvPr/>
        </p:nvSpPr>
        <p:spPr>
          <a:xfrm>
            <a:off x="1679029" y="5425803"/>
            <a:ext cx="1861161" cy="474750"/>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a:solidFill>
                  <a:schemeClr val="tx1"/>
                </a:solidFill>
                <a:latin typeface="Times New Roman" panose="02020603050405020304" charset="0"/>
                <a:cs typeface="Times New Roman" panose="02020603050405020304" charset="0"/>
              </a:rPr>
              <a:t>New population</a:t>
            </a:r>
            <a:endParaRPr kumimoji="1" lang="en-US" altLang="zh-CN" sz="2000" dirty="0">
              <a:solidFill>
                <a:schemeClr val="tx1"/>
              </a:solidFill>
              <a:latin typeface="Times New Roman" panose="02020603050405020304" charset="0"/>
              <a:cs typeface="Times New Roman" panose="02020603050405020304" charset="0"/>
            </a:endParaRPr>
          </a:p>
        </p:txBody>
      </p:sp>
      <p:sp>
        <p:nvSpPr>
          <p:cNvPr id="66" name="正方形/長方形 65"/>
          <p:cNvSpPr/>
          <p:nvPr/>
        </p:nvSpPr>
        <p:spPr>
          <a:xfrm>
            <a:off x="1679029" y="3933794"/>
            <a:ext cx="1861161" cy="388673"/>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dirty="0">
                <a:solidFill>
                  <a:schemeClr val="tx1"/>
                </a:solidFill>
                <a:latin typeface="Times New Roman" panose="02020603050405020304" charset="0"/>
                <a:cs typeface="Times New Roman" panose="02020603050405020304" charset="0"/>
              </a:rPr>
              <a:t>Evaluation </a:t>
            </a:r>
            <a:endParaRPr kumimoji="1" lang="en-US" altLang="zh-CN" dirty="0">
              <a:solidFill>
                <a:schemeClr val="tx1"/>
              </a:solidFill>
              <a:latin typeface="Times New Roman" panose="02020603050405020304" charset="0"/>
              <a:cs typeface="Times New Roman" panose="02020603050405020304" charset="0"/>
            </a:endParaRPr>
          </a:p>
        </p:txBody>
      </p:sp>
      <p:cxnSp>
        <p:nvCxnSpPr>
          <p:cNvPr id="67" name="直線矢印コネクタ 66"/>
          <p:cNvCxnSpPr/>
          <p:nvPr/>
        </p:nvCxnSpPr>
        <p:spPr>
          <a:xfrm>
            <a:off x="2612785" y="3609443"/>
            <a:ext cx="0" cy="32435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2616595" y="4322467"/>
            <a:ext cx="0" cy="32435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64" idx="2"/>
            <a:endCxn id="65" idx="0"/>
          </p:cNvCxnSpPr>
          <p:nvPr/>
        </p:nvCxnSpPr>
        <p:spPr>
          <a:xfrm>
            <a:off x="2609610" y="5031977"/>
            <a:ext cx="0" cy="393826"/>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a:stCxn id="65" idx="2"/>
          </p:cNvCxnSpPr>
          <p:nvPr/>
        </p:nvCxnSpPr>
        <p:spPr>
          <a:xfrm flipH="1">
            <a:off x="2603563" y="5900553"/>
            <a:ext cx="6047" cy="280514"/>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flipV="1">
            <a:off x="736995" y="6160112"/>
            <a:ext cx="1879600" cy="20955"/>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4708" y="2473112"/>
            <a:ext cx="11430" cy="368046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a:stCxn id="62" idx="1"/>
          </p:cNvCxnSpPr>
          <p:nvPr/>
        </p:nvCxnSpPr>
        <p:spPr>
          <a:xfrm flipH="1">
            <a:off x="734708" y="2486710"/>
            <a:ext cx="204852"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667327" y="2486710"/>
            <a:ext cx="9525" cy="344043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角丸四角形 74"/>
          <p:cNvSpPr/>
          <p:nvPr/>
        </p:nvSpPr>
        <p:spPr>
          <a:xfrm>
            <a:off x="4280521" y="5999621"/>
            <a:ext cx="782955" cy="335280"/>
          </a:xfrm>
          <a:prstGeom prst="round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000" dirty="0" smtClean="0">
                <a:solidFill>
                  <a:schemeClr val="tx1"/>
                </a:solidFill>
                <a:latin typeface="Times New Roman" panose="02020603050405020304" charset="0"/>
                <a:ea typeface="ＭＳ 明朝" panose="02020609040205080304" charset="-128"/>
                <a:cs typeface="Times New Roman" panose="02020603050405020304" charset="0"/>
              </a:rPr>
              <a:t>End</a:t>
            </a:r>
            <a:endParaRPr kumimoji="1" lang="en-US" altLang="ja-JP" sz="2000" dirty="0" smtClean="0">
              <a:solidFill>
                <a:schemeClr val="tx1"/>
              </a:solidFill>
              <a:latin typeface="Times New Roman" panose="02020603050405020304" charset="0"/>
              <a:ea typeface="ＭＳ 明朝" panose="02020609040205080304" charset="-128"/>
              <a:cs typeface="Times New Roman" panose="02020603050405020304" charset="0"/>
            </a:endParaRPr>
          </a:p>
        </p:txBody>
      </p:sp>
      <p:sp>
        <p:nvSpPr>
          <p:cNvPr id="76" name="テキスト ボックス 75"/>
          <p:cNvSpPr txBox="1"/>
          <p:nvPr/>
        </p:nvSpPr>
        <p:spPr>
          <a:xfrm>
            <a:off x="4013867" y="1993238"/>
            <a:ext cx="560070" cy="400110"/>
          </a:xfrm>
          <a:prstGeom prst="rect">
            <a:avLst/>
          </a:prstGeom>
          <a:noFill/>
        </p:spPr>
        <p:txBody>
          <a:bodyPr wrap="square" rtlCol="0">
            <a:spAutoFit/>
          </a:bodyPr>
          <a:lstStyle/>
          <a:p>
            <a:pPr algn="ctr"/>
            <a:r>
              <a:rPr kumimoji="1" lang="en-US" altLang="zh-CN" sz="2000" dirty="0" smtClean="0">
                <a:latin typeface="Times New Roman" panose="02020603050405020304" charset="0"/>
                <a:cs typeface="Times New Roman" panose="02020603050405020304" charset="0"/>
              </a:rPr>
              <a:t>yes</a:t>
            </a:r>
            <a:endParaRPr kumimoji="1" lang="ja-JP" altLang="en-US" sz="2000" dirty="0">
              <a:latin typeface="Times New Roman" panose="02020603050405020304" charset="0"/>
              <a:cs typeface="Times New Roman" panose="02020603050405020304" charset="0"/>
            </a:endParaRPr>
          </a:p>
        </p:txBody>
      </p:sp>
      <p:sp>
        <p:nvSpPr>
          <p:cNvPr id="77" name="テキスト ボックス 76"/>
          <p:cNvSpPr txBox="1"/>
          <p:nvPr/>
        </p:nvSpPr>
        <p:spPr>
          <a:xfrm>
            <a:off x="2801380" y="2798230"/>
            <a:ext cx="560070" cy="400110"/>
          </a:xfrm>
          <a:prstGeom prst="rect">
            <a:avLst/>
          </a:prstGeom>
          <a:noFill/>
        </p:spPr>
        <p:txBody>
          <a:bodyPr wrap="square" rtlCol="0">
            <a:spAutoFit/>
          </a:bodyPr>
          <a:lstStyle/>
          <a:p>
            <a:r>
              <a:rPr kumimoji="1" lang="en-US" altLang="zh-CN" sz="2000" dirty="0" smtClean="0">
                <a:latin typeface="Times New Roman" panose="02020603050405020304" charset="0"/>
                <a:cs typeface="Times New Roman" panose="02020603050405020304" charset="0"/>
              </a:rPr>
              <a:t>no</a:t>
            </a:r>
            <a:endParaRPr kumimoji="1" lang="ja-JP" altLang="en-US" sz="2000" dirty="0">
              <a:latin typeface="Times New Roman" panose="02020603050405020304" charset="0"/>
              <a:cs typeface="Times New Roman" panose="02020603050405020304" charset="0"/>
            </a:endParaRPr>
          </a:p>
        </p:txBody>
      </p:sp>
      <p:cxnSp>
        <p:nvCxnSpPr>
          <p:cNvPr id="90" name="直線矢印コネクタ 89"/>
          <p:cNvCxnSpPr>
            <a:endCxn id="52" idx="1"/>
          </p:cNvCxnSpPr>
          <p:nvPr/>
        </p:nvCxnSpPr>
        <p:spPr>
          <a:xfrm>
            <a:off x="3975684" y="4022607"/>
            <a:ext cx="1559560" cy="19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487170" y="6334760"/>
            <a:ext cx="2421890"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Main steps of </a:t>
            </a:r>
            <a:r>
              <a:rPr lang="en-US" altLang="zh-CN">
                <a:latin typeface="Times New Roman" panose="02020603050405020304" charset="0"/>
                <a:cs typeface="Times New Roman" panose="02020603050405020304" charset="0"/>
              </a:rPr>
              <a:t>ISE</a:t>
            </a:r>
            <a:endParaRPr lang="en-US" altLang="zh-CN">
              <a:latin typeface="Times New Roman" panose="02020603050405020304" charset="0"/>
              <a:cs typeface="Times New Roman" panose="02020603050405020304" charset="0"/>
            </a:endParaRPr>
          </a:p>
        </p:txBody>
      </p:sp>
      <p:graphicFrame>
        <p:nvGraphicFramePr>
          <p:cNvPr id="42" name="表格 41"/>
          <p:cNvGraphicFramePr/>
          <p:nvPr>
            <p:custDataLst>
              <p:tags r:id="rId1"/>
            </p:custDataLst>
          </p:nvPr>
        </p:nvGraphicFramePr>
        <p:xfrm>
          <a:off x="7356475" y="125793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43" name="表格 42"/>
          <p:cNvGraphicFramePr/>
          <p:nvPr>
            <p:custDataLst>
              <p:tags r:id="rId2"/>
            </p:custDataLst>
          </p:nvPr>
        </p:nvGraphicFramePr>
        <p:xfrm>
          <a:off x="8718550" y="404304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bl>
          </a:graphicData>
        </a:graphic>
      </p:graphicFrame>
      <p:graphicFrame>
        <p:nvGraphicFramePr>
          <p:cNvPr id="46" name="表格 45"/>
          <p:cNvGraphicFramePr/>
          <p:nvPr>
            <p:custDataLst>
              <p:tags r:id="rId3"/>
            </p:custDataLst>
          </p:nvPr>
        </p:nvGraphicFramePr>
        <p:xfrm>
          <a:off x="5892165" y="2764790"/>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bl>
          </a:graphicData>
        </a:graphic>
      </p:graphicFrame>
      <p:graphicFrame>
        <p:nvGraphicFramePr>
          <p:cNvPr id="48" name="表格 47"/>
          <p:cNvGraphicFramePr/>
          <p:nvPr>
            <p:custDataLst>
              <p:tags r:id="rId4"/>
            </p:custDataLst>
          </p:nvPr>
        </p:nvGraphicFramePr>
        <p:xfrm>
          <a:off x="8718550" y="2764790"/>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49" name="表格 48"/>
          <p:cNvGraphicFramePr/>
          <p:nvPr>
            <p:custDataLst>
              <p:tags r:id="rId5"/>
            </p:custDataLst>
          </p:nvPr>
        </p:nvGraphicFramePr>
        <p:xfrm>
          <a:off x="7362190" y="402526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50" name="表格 49"/>
          <p:cNvGraphicFramePr/>
          <p:nvPr>
            <p:custDataLst>
              <p:tags r:id="rId6"/>
            </p:custDataLst>
          </p:nvPr>
        </p:nvGraphicFramePr>
        <p:xfrm>
          <a:off x="7356475" y="2764790"/>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51" name="表格 50"/>
          <p:cNvGraphicFramePr/>
          <p:nvPr>
            <p:custDataLst>
              <p:tags r:id="rId7"/>
            </p:custDataLst>
          </p:nvPr>
        </p:nvGraphicFramePr>
        <p:xfrm>
          <a:off x="5892165" y="402526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bl>
          </a:graphicData>
        </a:graphic>
      </p:graphicFrame>
      <p:cxnSp>
        <p:nvCxnSpPr>
          <p:cNvPr id="53" name="直線矢印コネクタ 89"/>
          <p:cNvCxnSpPr>
            <a:stCxn id="57" idx="3"/>
            <a:endCxn id="91" idx="1"/>
          </p:cNvCxnSpPr>
          <p:nvPr/>
        </p:nvCxnSpPr>
        <p:spPr>
          <a:xfrm>
            <a:off x="3966159" y="1804552"/>
            <a:ext cx="1569085" cy="76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コネクタ 72"/>
          <p:cNvCxnSpPr>
            <a:endCxn id="62" idx="3"/>
          </p:cNvCxnSpPr>
          <p:nvPr/>
        </p:nvCxnSpPr>
        <p:spPr>
          <a:xfrm flipH="1">
            <a:off x="4289820" y="2486710"/>
            <a:ext cx="386715"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線矢印コネクタ 89"/>
          <p:cNvCxnSpPr/>
          <p:nvPr/>
        </p:nvCxnSpPr>
        <p:spPr>
          <a:xfrm flipH="1">
            <a:off x="7906334" y="2473207"/>
            <a:ext cx="12065" cy="30289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8" name="表格 87"/>
          <p:cNvGraphicFramePr/>
          <p:nvPr>
            <p:custDataLst>
              <p:tags r:id="rId8"/>
            </p:custDataLst>
          </p:nvPr>
        </p:nvGraphicFramePr>
        <p:xfrm>
          <a:off x="5892165" y="125793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89" name="表格 88"/>
          <p:cNvGraphicFramePr/>
          <p:nvPr>
            <p:custDataLst>
              <p:tags r:id="rId9"/>
            </p:custDataLst>
          </p:nvPr>
        </p:nvGraphicFramePr>
        <p:xfrm>
          <a:off x="8718550" y="125793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sp>
        <p:nvSpPr>
          <p:cNvPr id="93" name="文本框 92"/>
          <p:cNvSpPr txBox="1"/>
          <p:nvPr/>
        </p:nvSpPr>
        <p:spPr>
          <a:xfrm>
            <a:off x="6071870" y="5057775"/>
            <a:ext cx="817245" cy="368300"/>
          </a:xfrm>
          <a:prstGeom prst="rect">
            <a:avLst/>
          </a:prstGeom>
          <a:noFill/>
        </p:spPr>
        <p:txBody>
          <a:bodyPr wrap="square" rtlCol="0">
            <a:spAutoFit/>
          </a:bodyPr>
          <a:p>
            <a:r>
              <a:rPr lang="en-US" altLang="zh-CN"/>
              <a:t>... ... ...</a:t>
            </a:r>
            <a:endParaRPr lang="en-US" altLang="zh-CN"/>
          </a:p>
        </p:txBody>
      </p:sp>
      <p:sp>
        <p:nvSpPr>
          <p:cNvPr id="94" name="文本框 93"/>
          <p:cNvSpPr txBox="1"/>
          <p:nvPr/>
        </p:nvSpPr>
        <p:spPr>
          <a:xfrm>
            <a:off x="7521575" y="5057775"/>
            <a:ext cx="817245" cy="368300"/>
          </a:xfrm>
          <a:prstGeom prst="rect">
            <a:avLst/>
          </a:prstGeom>
          <a:noFill/>
        </p:spPr>
        <p:txBody>
          <a:bodyPr wrap="square" rtlCol="0">
            <a:spAutoFit/>
          </a:bodyPr>
          <a:p>
            <a:r>
              <a:rPr lang="en-US" altLang="zh-CN"/>
              <a:t>... ... ...</a:t>
            </a:r>
            <a:endParaRPr lang="en-US" altLang="zh-CN"/>
          </a:p>
        </p:txBody>
      </p:sp>
      <p:sp>
        <p:nvSpPr>
          <p:cNvPr id="95" name="文本框 94"/>
          <p:cNvSpPr txBox="1"/>
          <p:nvPr/>
        </p:nvSpPr>
        <p:spPr>
          <a:xfrm>
            <a:off x="8870950" y="5057775"/>
            <a:ext cx="817245" cy="368300"/>
          </a:xfrm>
          <a:prstGeom prst="rect">
            <a:avLst/>
          </a:prstGeom>
          <a:noFill/>
        </p:spPr>
        <p:txBody>
          <a:bodyPr wrap="square" rtlCol="0">
            <a:spAutoFit/>
          </a:bodyPr>
          <a:p>
            <a:r>
              <a:rPr lang="en-US" altLang="zh-CN"/>
              <a:t>... ... ...</a:t>
            </a:r>
            <a:endParaRPr lang="en-US" altLang="zh-CN"/>
          </a:p>
        </p:txBody>
      </p:sp>
      <p:cxnSp>
        <p:nvCxnSpPr>
          <p:cNvPr id="6"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平行四边形 62"/>
          <p:cNvSpPr/>
          <p:nvPr/>
        </p:nvSpPr>
        <p:spPr>
          <a:xfrm>
            <a:off x="365760" y="313055"/>
            <a:ext cx="669925"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4" name="文本框 3"/>
          <p:cNvSpPr txBox="1"/>
          <p:nvPr/>
        </p:nvSpPr>
        <p:spPr>
          <a:xfrm>
            <a:off x="5062855" y="5426075"/>
            <a:ext cx="6935470" cy="1035685"/>
          </a:xfrm>
          <a:prstGeom prst="rect">
            <a:avLst/>
          </a:prstGeom>
          <a:noFill/>
        </p:spPr>
        <p:txBody>
          <a:bodyPr wrap="square" rtlCol="0" anchor="t">
            <a:noAutofit/>
          </a:bodyPr>
          <a:p>
            <a:r>
              <a:rPr lang="en-US">
                <a:latin typeface="Times New Roman" panose="02020603050405020304" charset="0"/>
                <a:ea typeface="ＭＳ 明朝" panose="02020609040205080304" charset="-128"/>
                <a:cs typeface="Times New Roman" panose="02020603050405020304" charset="0"/>
                <a:sym typeface="+mn-ea"/>
              </a:rPr>
              <a:t>Step 3.</a:t>
            </a:r>
            <a:r>
              <a:rPr>
                <a:latin typeface="Times New Roman" panose="02020603050405020304" charset="0"/>
                <a:ea typeface="ＭＳ 明朝" panose="02020609040205080304" charset="-128"/>
                <a:cs typeface="Times New Roman" panose="02020603050405020304" charset="0"/>
                <a:sym typeface="+mn-ea"/>
              </a:rPr>
              <a:t>The energy conversion rate of each individual (layout </a:t>
            </a:r>
            <a:r>
              <a:rPr>
                <a:latin typeface="Times New Roman" panose="02020603050405020304" charset="0"/>
                <a:ea typeface="ＭＳ 明朝" panose="02020609040205080304" charset="-128"/>
                <a:cs typeface="Times New Roman" panose="02020603050405020304" charset="0"/>
                <a:sym typeface="+mn-ea"/>
              </a:rPr>
              <a:t>solution</a:t>
            </a:r>
            <a:r>
              <a:rPr>
                <a:latin typeface="Times New Roman" panose="02020603050405020304" charset="0"/>
                <a:ea typeface="ＭＳ 明朝" panose="02020609040205080304" charset="-128"/>
                <a:cs typeface="Times New Roman" panose="02020603050405020304" charset="0"/>
                <a:sym typeface="+mn-ea"/>
              </a:rPr>
              <a:t>) in the new population under the influence of the </a:t>
            </a:r>
            <a:r>
              <a:rPr>
                <a:latin typeface="Times New Roman" panose="02020603050405020304" charset="0"/>
                <a:ea typeface="ＭＳ 明朝" panose="02020609040205080304" charset="-128"/>
                <a:cs typeface="Times New Roman" panose="02020603050405020304" charset="0"/>
                <a:sym typeface="+mn-ea"/>
              </a:rPr>
              <a:t>wake </a:t>
            </a:r>
            <a:r>
              <a:rPr lang="en-US" altLang="zh-CN">
                <a:latin typeface="Times New Roman" panose="02020603050405020304" charset="0"/>
                <a:ea typeface="ＭＳ 明朝" panose="02020609040205080304" charset="-128"/>
                <a:cs typeface="Times New Roman" panose="02020603050405020304" charset="0"/>
                <a:sym typeface="+mn-ea"/>
              </a:rPr>
              <a:t>effects </a:t>
            </a:r>
            <a:r>
              <a:rPr lang="en-US">
                <a:latin typeface="Times New Roman" panose="02020603050405020304" charset="0"/>
                <a:ea typeface="ＭＳ 明朝" panose="02020609040205080304" charset="-128"/>
                <a:cs typeface="Times New Roman" panose="02020603050405020304" charset="0"/>
                <a:sym typeface="+mn-ea"/>
              </a:rPr>
              <a:t>i</a:t>
            </a:r>
            <a:r>
              <a:rPr>
                <a:latin typeface="Times New Roman" panose="02020603050405020304" charset="0"/>
                <a:ea typeface="ＭＳ 明朝" panose="02020609040205080304" charset="-128"/>
                <a:cs typeface="Times New Roman" panose="02020603050405020304" charset="0"/>
                <a:sym typeface="+mn-ea"/>
              </a:rPr>
              <a:t>s calculated by</a:t>
            </a:r>
            <a:r>
              <a:rPr lang="en-US">
                <a:latin typeface="Times New Roman" panose="02020603050405020304" charset="0"/>
                <a:ea typeface="ＭＳ 明朝" panose="02020609040205080304" charset="-128"/>
                <a:cs typeface="Times New Roman" panose="02020603050405020304" charset="0"/>
                <a:sym typeface="+mn-ea"/>
              </a:rPr>
              <a:t> </a:t>
            </a:r>
            <a:r>
              <a:rPr>
                <a:latin typeface="Times New Roman" panose="02020603050405020304" charset="0"/>
                <a:ea typeface="ＭＳ 明朝" panose="02020609040205080304" charset="-128"/>
                <a:cs typeface="Times New Roman" panose="02020603050405020304" charset="0"/>
                <a:sym typeface="+mn-ea"/>
              </a:rPr>
              <a:t>the </a:t>
            </a:r>
            <a:r>
              <a:rPr>
                <a:latin typeface="Times New Roman" panose="02020603050405020304" charset="0"/>
                <a:ea typeface="ＭＳ 明朝" panose="02020609040205080304" charset="-128"/>
                <a:cs typeface="Times New Roman" panose="02020603050405020304" charset="0"/>
                <a:sym typeface="+mn-ea"/>
              </a:rPr>
              <a:t>evaluati</a:t>
            </a:r>
            <a:r>
              <a:rPr lang="en-US">
                <a:latin typeface="Times New Roman" panose="02020603050405020304" charset="0"/>
                <a:ea typeface="ＭＳ 明朝" panose="02020609040205080304" charset="-128"/>
                <a:cs typeface="Times New Roman" panose="02020603050405020304" charset="0"/>
                <a:sym typeface="+mn-ea"/>
              </a:rPr>
              <a:t>on</a:t>
            </a:r>
            <a:r>
              <a:rPr>
                <a:latin typeface="Times New Roman" panose="02020603050405020304" charset="0"/>
                <a:ea typeface="ＭＳ 明朝" panose="02020609040205080304" charset="-128"/>
                <a:cs typeface="Times New Roman" panose="02020603050405020304" charset="0"/>
                <a:sym typeface="+mn-ea"/>
              </a:rPr>
              <a:t> operation. The conversion rates of individuals in the new population are then compared with those in the parent population, and the individuals with higher conversion rates are finally selected.</a:t>
            </a:r>
            <a:endParaRPr>
              <a:latin typeface="Times New Roman" panose="02020603050405020304" charset="0"/>
              <a:ea typeface="ＭＳ 明朝" panose="02020609040205080304" charset="-128"/>
              <a:cs typeface="Times New Roman" panose="02020603050405020304" charset="0"/>
              <a:sym typeface="+mn-ea"/>
            </a:endParaRPr>
          </a:p>
          <a:p>
            <a:endParaRPr>
              <a:latin typeface="Times New Roman" panose="02020603050405020304" charset="0"/>
              <a:ea typeface="ＭＳ 明朝" panose="02020609040205080304" charset="-128"/>
              <a:cs typeface="Times New Roman" panose="02020603050405020304" charset="0"/>
              <a:sym typeface="+mn-ea"/>
            </a:endParaRPr>
          </a:p>
        </p:txBody>
      </p:sp>
      <p:sp>
        <p:nvSpPr>
          <p:cNvPr id="5" name="矩形 63"/>
          <p:cNvSpPr/>
          <p:nvPr/>
        </p:nvSpPr>
        <p:spPr>
          <a:xfrm>
            <a:off x="1487170" y="332105"/>
            <a:ext cx="10511155" cy="398780"/>
          </a:xfrm>
          <a:prstGeom prst="rect">
            <a:avLst/>
          </a:prstGeom>
        </p:spPr>
        <p:txBody>
          <a:bodyPr wrap="square">
            <a:spAutoFit/>
          </a:bodyPr>
          <a:lstStyle/>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Optimization steps</a:t>
            </a:r>
            <a:endPar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endParaRPr>
          </a:p>
        </p:txBody>
      </p:sp>
      <p:sp>
        <p:nvSpPr>
          <p:cNvPr id="8" name="文本框 7"/>
          <p:cNvSpPr txBox="1"/>
          <p:nvPr/>
        </p:nvSpPr>
        <p:spPr>
          <a:xfrm>
            <a:off x="4724400" y="558165"/>
            <a:ext cx="4064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p:cNvSpPr/>
          <p:nvPr/>
        </p:nvSpPr>
        <p:spPr>
          <a:xfrm>
            <a:off x="5535295" y="1150620"/>
            <a:ext cx="4636135" cy="1322705"/>
          </a:xfrm>
          <a:prstGeom prst="rect">
            <a:avLst/>
          </a:prstGeom>
          <a:solidFill>
            <a:schemeClr val="accent1">
              <a:alpha val="4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矩形 51"/>
          <p:cNvSpPr/>
          <p:nvPr/>
        </p:nvSpPr>
        <p:spPr>
          <a:xfrm>
            <a:off x="5535295" y="2641600"/>
            <a:ext cx="4636135" cy="2766060"/>
          </a:xfrm>
          <a:prstGeom prst="rect">
            <a:avLst/>
          </a:prstGeom>
          <a:solidFill>
            <a:schemeClr val="accent1">
              <a:alpha val="47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正方形/長方形 80"/>
          <p:cNvSpPr/>
          <p:nvPr/>
        </p:nvSpPr>
        <p:spPr>
          <a:xfrm>
            <a:off x="1041400" y="3198495"/>
            <a:ext cx="3202940" cy="18745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57" name="正方形/長方形 56"/>
          <p:cNvSpPr/>
          <p:nvPr/>
        </p:nvSpPr>
        <p:spPr>
          <a:xfrm>
            <a:off x="1235232" y="1615964"/>
            <a:ext cx="2731292" cy="377052"/>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a:solidFill>
                  <a:schemeClr val="tx1"/>
                </a:solidFill>
                <a:latin typeface="Times New Roman" panose="02020603050405020304" charset="0"/>
                <a:cs typeface="Times New Roman" panose="02020603050405020304" charset="0"/>
                <a:sym typeface="+mn-ea"/>
              </a:rPr>
              <a:t>Population initialization</a:t>
            </a:r>
            <a:endParaRPr kumimoji="1" lang="en-US" altLang="zh-CN" sz="2000" dirty="0">
              <a:solidFill>
                <a:schemeClr val="tx1"/>
              </a:solidFill>
              <a:latin typeface="Times New Roman" panose="02020603050405020304" charset="0"/>
              <a:cs typeface="Times New Roman" panose="02020603050405020304" charset="0"/>
            </a:endParaRPr>
          </a:p>
        </p:txBody>
      </p:sp>
      <p:cxnSp>
        <p:nvCxnSpPr>
          <p:cNvPr id="58" name="直線矢印コネクタ 57"/>
          <p:cNvCxnSpPr>
            <a:stCxn id="57" idx="2"/>
            <a:endCxn id="62" idx="0"/>
          </p:cNvCxnSpPr>
          <p:nvPr/>
        </p:nvCxnSpPr>
        <p:spPr>
          <a:xfrm>
            <a:off x="2600878" y="1993016"/>
            <a:ext cx="0" cy="1587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p:cNvSpPr/>
          <p:nvPr/>
        </p:nvSpPr>
        <p:spPr>
          <a:xfrm>
            <a:off x="1161415" y="3233420"/>
            <a:ext cx="2954020" cy="388620"/>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b="1" dirty="0">
                <a:solidFill>
                  <a:srgbClr val="FF0000"/>
                </a:solidFill>
                <a:latin typeface="Times New Roman" panose="02020603050405020304" charset="0"/>
                <a:cs typeface="Times New Roman" panose="02020603050405020304" charset="0"/>
                <a:sym typeface="+mn-ea"/>
              </a:rPr>
              <a:t>Search operation of ISE</a:t>
            </a:r>
            <a:endParaRPr kumimoji="1" lang="en-US" altLang="zh-CN" sz="2000" b="1" dirty="0">
              <a:solidFill>
                <a:srgbClr val="FF0000"/>
              </a:solidFill>
              <a:latin typeface="Times New Roman" panose="02020603050405020304" charset="0"/>
              <a:cs typeface="Times New Roman" panose="02020603050405020304" charset="0"/>
              <a:sym typeface="+mn-ea"/>
            </a:endParaRPr>
          </a:p>
        </p:txBody>
      </p:sp>
      <p:sp>
        <p:nvSpPr>
          <p:cNvPr id="60" name="角丸四角形 59"/>
          <p:cNvSpPr/>
          <p:nvPr/>
        </p:nvSpPr>
        <p:spPr>
          <a:xfrm>
            <a:off x="1830705" y="956945"/>
            <a:ext cx="1530985" cy="335280"/>
          </a:xfrm>
          <a:prstGeom prst="round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smtClean="0">
                <a:solidFill>
                  <a:schemeClr val="tx1"/>
                </a:solidFill>
                <a:latin typeface="Times New Roman" panose="02020603050405020304" charset="0"/>
                <a:cs typeface="Times New Roman" panose="02020603050405020304" charset="0"/>
                <a:sym typeface="+mn-ea"/>
              </a:rPr>
              <a:t>Start</a:t>
            </a:r>
            <a:endParaRPr kumimoji="1" lang="en-US" altLang="zh-CN" sz="2000" dirty="0" smtClean="0">
              <a:solidFill>
                <a:schemeClr val="tx1"/>
              </a:solidFill>
              <a:latin typeface="Times New Roman" panose="02020603050405020304" charset="0"/>
              <a:cs typeface="Times New Roman" panose="02020603050405020304" charset="0"/>
            </a:endParaRPr>
          </a:p>
        </p:txBody>
      </p:sp>
      <p:cxnSp>
        <p:nvCxnSpPr>
          <p:cNvPr id="61" name="直線矢印コネクタ 60"/>
          <p:cNvCxnSpPr>
            <a:stCxn id="60" idx="2"/>
            <a:endCxn id="57" idx="0"/>
          </p:cNvCxnSpPr>
          <p:nvPr/>
        </p:nvCxnSpPr>
        <p:spPr>
          <a:xfrm>
            <a:off x="2596433" y="1292473"/>
            <a:ext cx="4445" cy="3238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ひし形 61"/>
          <p:cNvSpPr/>
          <p:nvPr/>
        </p:nvSpPr>
        <p:spPr>
          <a:xfrm>
            <a:off x="1161415" y="2152015"/>
            <a:ext cx="2879090" cy="668655"/>
          </a:xfrm>
          <a:prstGeom prst="diamond">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600" dirty="0">
                <a:solidFill>
                  <a:schemeClr val="tx1"/>
                </a:solidFill>
                <a:latin typeface="Times New Roman" panose="02020603050405020304" charset="0"/>
                <a:cs typeface="Times New Roman" panose="02020603050405020304" charset="0"/>
                <a:sym typeface="+mn-ea"/>
              </a:rPr>
              <a:t>Meet the termination conditions</a:t>
            </a:r>
            <a:endParaRPr kumimoji="1" lang="ja-JP" altLang="en-US" sz="1600" dirty="0">
              <a:solidFill>
                <a:schemeClr val="tx1"/>
              </a:solidFill>
              <a:latin typeface="Times New Roman" panose="02020603050405020304" charset="0"/>
              <a:cs typeface="Times New Roman" panose="02020603050405020304" charset="0"/>
            </a:endParaRPr>
          </a:p>
        </p:txBody>
      </p:sp>
      <p:cxnSp>
        <p:nvCxnSpPr>
          <p:cNvPr id="63" name="直線矢印コネクタ 62"/>
          <p:cNvCxnSpPr/>
          <p:nvPr/>
        </p:nvCxnSpPr>
        <p:spPr>
          <a:xfrm>
            <a:off x="2612785" y="2820720"/>
            <a:ext cx="0" cy="40005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正方形/長方形 63"/>
          <p:cNvSpPr/>
          <p:nvPr/>
        </p:nvSpPr>
        <p:spPr>
          <a:xfrm>
            <a:off x="1679029" y="4643304"/>
            <a:ext cx="1861161" cy="388673"/>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000" dirty="0">
                <a:solidFill>
                  <a:schemeClr val="tx1"/>
                </a:solidFill>
                <a:latin typeface="Times New Roman" panose="02020603050405020304" charset="0"/>
                <a:ea typeface="ＭＳ 明朝" panose="02020609040205080304" charset="-128"/>
                <a:cs typeface="Times New Roman" panose="02020603050405020304" charset="0"/>
                <a:sym typeface="+mn-ea"/>
              </a:rPr>
              <a:t>Selection</a:t>
            </a:r>
            <a:endParaRPr kumimoji="1" lang="en-US" altLang="ja-JP" sz="2000" dirty="0">
              <a:solidFill>
                <a:schemeClr val="tx1"/>
              </a:solidFill>
              <a:latin typeface="ＭＳ 明朝" panose="02020609040205080304" charset="-128"/>
              <a:ea typeface="ＭＳ 明朝" panose="02020609040205080304" charset="-128"/>
              <a:cs typeface="Times New Roman" panose="02020603050405020304" charset="0"/>
            </a:endParaRPr>
          </a:p>
        </p:txBody>
      </p:sp>
      <p:sp>
        <p:nvSpPr>
          <p:cNvPr id="65" name="正方形/長方形 64"/>
          <p:cNvSpPr/>
          <p:nvPr/>
        </p:nvSpPr>
        <p:spPr>
          <a:xfrm>
            <a:off x="1679029" y="5425803"/>
            <a:ext cx="1861161" cy="474750"/>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a:solidFill>
                  <a:schemeClr val="tx1"/>
                </a:solidFill>
                <a:latin typeface="Times New Roman" panose="02020603050405020304" charset="0"/>
                <a:cs typeface="Times New Roman" panose="02020603050405020304" charset="0"/>
                <a:sym typeface="+mn-ea"/>
              </a:rPr>
              <a:t>New population</a:t>
            </a:r>
            <a:endParaRPr kumimoji="1" lang="en-US" altLang="zh-CN" sz="2000" dirty="0">
              <a:solidFill>
                <a:schemeClr val="tx1"/>
              </a:solidFill>
              <a:latin typeface="Times New Roman" panose="02020603050405020304" charset="0"/>
              <a:cs typeface="Times New Roman" panose="02020603050405020304" charset="0"/>
            </a:endParaRPr>
          </a:p>
        </p:txBody>
      </p:sp>
      <p:sp>
        <p:nvSpPr>
          <p:cNvPr id="66" name="正方形/長方形 65"/>
          <p:cNvSpPr/>
          <p:nvPr/>
        </p:nvSpPr>
        <p:spPr>
          <a:xfrm>
            <a:off x="1679029" y="3933794"/>
            <a:ext cx="1861161" cy="388673"/>
          </a:xfrm>
          <a:prstGeom prst="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000" dirty="0">
                <a:solidFill>
                  <a:schemeClr val="tx1"/>
                </a:solidFill>
                <a:latin typeface="Times New Roman" panose="02020603050405020304" charset="0"/>
                <a:cs typeface="Times New Roman" panose="02020603050405020304" charset="0"/>
                <a:sym typeface="+mn-ea"/>
              </a:rPr>
              <a:t>Evaluation </a:t>
            </a:r>
            <a:endParaRPr kumimoji="1" lang="en-US" altLang="zh-CN" sz="2000" dirty="0">
              <a:solidFill>
                <a:schemeClr val="tx1"/>
              </a:solidFill>
              <a:latin typeface="Times New Roman" panose="02020603050405020304" charset="0"/>
              <a:cs typeface="Times New Roman" panose="02020603050405020304" charset="0"/>
            </a:endParaRPr>
          </a:p>
        </p:txBody>
      </p:sp>
      <p:cxnSp>
        <p:nvCxnSpPr>
          <p:cNvPr id="67" name="直線矢印コネクタ 66"/>
          <p:cNvCxnSpPr/>
          <p:nvPr/>
        </p:nvCxnSpPr>
        <p:spPr>
          <a:xfrm>
            <a:off x="2612785" y="3609443"/>
            <a:ext cx="0" cy="32435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p:nvPr/>
        </p:nvCxnSpPr>
        <p:spPr>
          <a:xfrm>
            <a:off x="2616595" y="4322467"/>
            <a:ext cx="0" cy="324351"/>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a:stCxn id="64" idx="2"/>
            <a:endCxn id="65" idx="0"/>
          </p:cNvCxnSpPr>
          <p:nvPr/>
        </p:nvCxnSpPr>
        <p:spPr>
          <a:xfrm>
            <a:off x="2609610" y="5031977"/>
            <a:ext cx="0" cy="393826"/>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a:stCxn id="65" idx="2"/>
          </p:cNvCxnSpPr>
          <p:nvPr/>
        </p:nvCxnSpPr>
        <p:spPr>
          <a:xfrm flipH="1">
            <a:off x="2603563" y="5900553"/>
            <a:ext cx="6047" cy="280514"/>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flipH="1" flipV="1">
            <a:off x="940448" y="6153572"/>
            <a:ext cx="1676147" cy="27495"/>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940448" y="2473112"/>
            <a:ext cx="11430" cy="368046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a:stCxn id="62" idx="1"/>
          </p:cNvCxnSpPr>
          <p:nvPr/>
        </p:nvCxnSpPr>
        <p:spPr>
          <a:xfrm flipH="1">
            <a:off x="956323" y="2486710"/>
            <a:ext cx="204852"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4408247" y="2479725"/>
            <a:ext cx="9525" cy="3440430"/>
          </a:xfrm>
          <a:prstGeom prst="straightConnector1">
            <a:avLst/>
          </a:prstGeom>
          <a:ln w="254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角丸四角形 74"/>
          <p:cNvSpPr/>
          <p:nvPr/>
        </p:nvSpPr>
        <p:spPr>
          <a:xfrm>
            <a:off x="3966196" y="6006606"/>
            <a:ext cx="782955" cy="335280"/>
          </a:xfrm>
          <a:prstGeom prst="roundRect">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2000" dirty="0" smtClean="0">
                <a:solidFill>
                  <a:schemeClr val="tx1"/>
                </a:solidFill>
                <a:latin typeface="Times New Roman" panose="02020603050405020304" charset="0"/>
                <a:ea typeface="ＭＳ 明朝" panose="02020609040205080304" charset="-128"/>
                <a:cs typeface="Times New Roman" panose="02020603050405020304" charset="0"/>
                <a:sym typeface="+mn-ea"/>
              </a:rPr>
              <a:t>End</a:t>
            </a:r>
            <a:endParaRPr kumimoji="1" lang="en-US" altLang="ja-JP" sz="2000" dirty="0" smtClean="0">
              <a:solidFill>
                <a:schemeClr val="tx1"/>
              </a:solidFill>
              <a:latin typeface="ＭＳ 明朝" panose="02020609040205080304" charset="-128"/>
              <a:ea typeface="ＭＳ 明朝" panose="02020609040205080304" charset="-128"/>
              <a:cs typeface="Times New Roman" panose="02020603050405020304" charset="0"/>
            </a:endParaRPr>
          </a:p>
        </p:txBody>
      </p:sp>
      <p:sp>
        <p:nvSpPr>
          <p:cNvPr id="76" name="テキスト ボックス 75"/>
          <p:cNvSpPr txBox="1"/>
          <p:nvPr/>
        </p:nvSpPr>
        <p:spPr>
          <a:xfrm>
            <a:off x="4013867" y="1993238"/>
            <a:ext cx="560070" cy="400110"/>
          </a:xfrm>
          <a:prstGeom prst="rect">
            <a:avLst/>
          </a:prstGeom>
          <a:noFill/>
        </p:spPr>
        <p:txBody>
          <a:bodyPr wrap="square" rtlCol="0">
            <a:spAutoFit/>
          </a:bodyPr>
          <a:lstStyle/>
          <a:p>
            <a:pPr algn="ctr"/>
            <a:r>
              <a:rPr kumimoji="1" lang="en-US" altLang="zh-CN" sz="2000" dirty="0" smtClean="0">
                <a:latin typeface="Times New Roman" panose="02020603050405020304" charset="0"/>
                <a:cs typeface="Times New Roman" panose="02020603050405020304" charset="0"/>
              </a:rPr>
              <a:t>yes</a:t>
            </a:r>
            <a:endParaRPr kumimoji="1" lang="ja-JP" altLang="en-US" sz="2000" dirty="0">
              <a:latin typeface="Times New Roman" panose="02020603050405020304" charset="0"/>
              <a:cs typeface="Times New Roman" panose="02020603050405020304" charset="0"/>
            </a:endParaRPr>
          </a:p>
        </p:txBody>
      </p:sp>
      <p:sp>
        <p:nvSpPr>
          <p:cNvPr id="77" name="テキスト ボックス 76"/>
          <p:cNvSpPr txBox="1"/>
          <p:nvPr/>
        </p:nvSpPr>
        <p:spPr>
          <a:xfrm>
            <a:off x="2801380" y="2798230"/>
            <a:ext cx="560070" cy="400110"/>
          </a:xfrm>
          <a:prstGeom prst="rect">
            <a:avLst/>
          </a:prstGeom>
          <a:noFill/>
        </p:spPr>
        <p:txBody>
          <a:bodyPr wrap="square" rtlCol="0">
            <a:spAutoFit/>
          </a:bodyPr>
          <a:lstStyle/>
          <a:p>
            <a:r>
              <a:rPr kumimoji="1" lang="en-US" altLang="zh-CN" sz="2000" dirty="0" smtClean="0">
                <a:latin typeface="Times New Roman" panose="02020603050405020304" charset="0"/>
                <a:cs typeface="Times New Roman" panose="02020603050405020304" charset="0"/>
              </a:rPr>
              <a:t>no</a:t>
            </a:r>
            <a:endParaRPr kumimoji="1" lang="ja-JP" altLang="en-US" sz="2000" dirty="0">
              <a:latin typeface="Times New Roman" panose="02020603050405020304" charset="0"/>
              <a:cs typeface="Times New Roman" panose="02020603050405020304" charset="0"/>
            </a:endParaRPr>
          </a:p>
        </p:txBody>
      </p:sp>
      <p:cxnSp>
        <p:nvCxnSpPr>
          <p:cNvPr id="90" name="直線矢印コネクタ 89"/>
          <p:cNvCxnSpPr>
            <a:endCxn id="52" idx="1"/>
          </p:cNvCxnSpPr>
          <p:nvPr/>
        </p:nvCxnSpPr>
        <p:spPr>
          <a:xfrm>
            <a:off x="4182694" y="4022607"/>
            <a:ext cx="1352550" cy="19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427480" y="6341745"/>
            <a:ext cx="2336800"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sym typeface="+mn-ea"/>
              </a:rPr>
              <a:t>Main steps of </a:t>
            </a:r>
            <a:r>
              <a:rPr lang="en-US" altLang="zh-CN">
                <a:latin typeface="Times New Roman" panose="02020603050405020304" charset="0"/>
                <a:cs typeface="Times New Roman" panose="02020603050405020304" charset="0"/>
                <a:sym typeface="+mn-ea"/>
              </a:rPr>
              <a:t>ISE</a:t>
            </a:r>
            <a:endParaRPr lang="en-US" altLang="zh-CN">
              <a:latin typeface="Times New Roman" panose="02020603050405020304" charset="0"/>
              <a:cs typeface="Times New Roman" panose="02020603050405020304" charset="0"/>
              <a:sym typeface="+mn-ea"/>
            </a:endParaRPr>
          </a:p>
        </p:txBody>
      </p:sp>
      <p:graphicFrame>
        <p:nvGraphicFramePr>
          <p:cNvPr id="41" name="表格 40"/>
          <p:cNvGraphicFramePr/>
          <p:nvPr>
            <p:custDataLst>
              <p:tags r:id="rId1"/>
            </p:custDataLst>
          </p:nvPr>
        </p:nvGraphicFramePr>
        <p:xfrm>
          <a:off x="7362190" y="5615940"/>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bl>
          </a:graphicData>
        </a:graphic>
      </p:graphicFrame>
      <p:graphicFrame>
        <p:nvGraphicFramePr>
          <p:cNvPr id="42" name="表格 41"/>
          <p:cNvGraphicFramePr/>
          <p:nvPr>
            <p:custDataLst>
              <p:tags r:id="rId2"/>
            </p:custDataLst>
          </p:nvPr>
        </p:nvGraphicFramePr>
        <p:xfrm>
          <a:off x="7356475" y="125793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43" name="表格 42"/>
          <p:cNvGraphicFramePr/>
          <p:nvPr>
            <p:custDataLst>
              <p:tags r:id="rId3"/>
            </p:custDataLst>
          </p:nvPr>
        </p:nvGraphicFramePr>
        <p:xfrm>
          <a:off x="8718550" y="404304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bl>
          </a:graphicData>
        </a:graphic>
      </p:graphicFrame>
      <p:graphicFrame>
        <p:nvGraphicFramePr>
          <p:cNvPr id="46" name="表格 45"/>
          <p:cNvGraphicFramePr/>
          <p:nvPr>
            <p:custDataLst>
              <p:tags r:id="rId4"/>
            </p:custDataLst>
          </p:nvPr>
        </p:nvGraphicFramePr>
        <p:xfrm>
          <a:off x="5892165" y="2755265"/>
          <a:ext cx="1122045" cy="1112520"/>
        </p:xfrm>
        <a:graphic>
          <a:graphicData uri="http://schemas.openxmlformats.org/drawingml/2006/table">
            <a:tbl>
              <a:tblPr>
                <a:tableStyleId>{5C22544A-7EE6-4342-B048-85BDC9FD1C3A}</a:tableStyleId>
              </a:tblPr>
              <a:tblGrid>
                <a:gridCol w="374015"/>
                <a:gridCol w="374015"/>
                <a:gridCol w="374015"/>
              </a:tblGrid>
              <a:tr h="38100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bl>
          </a:graphicData>
        </a:graphic>
      </p:graphicFrame>
      <p:graphicFrame>
        <p:nvGraphicFramePr>
          <p:cNvPr id="48" name="表格 47"/>
          <p:cNvGraphicFramePr/>
          <p:nvPr>
            <p:custDataLst>
              <p:tags r:id="rId5"/>
            </p:custDataLst>
          </p:nvPr>
        </p:nvGraphicFramePr>
        <p:xfrm>
          <a:off x="8718550" y="2764790"/>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49" name="表格 48"/>
          <p:cNvGraphicFramePr/>
          <p:nvPr>
            <p:custDataLst>
              <p:tags r:id="rId6"/>
            </p:custDataLst>
          </p:nvPr>
        </p:nvGraphicFramePr>
        <p:xfrm>
          <a:off x="7362190" y="402526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50" name="表格 49"/>
          <p:cNvGraphicFramePr/>
          <p:nvPr>
            <p:custDataLst>
              <p:tags r:id="rId7"/>
            </p:custDataLst>
          </p:nvPr>
        </p:nvGraphicFramePr>
        <p:xfrm>
          <a:off x="7356475" y="2764790"/>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51" name="表格 50"/>
          <p:cNvGraphicFramePr/>
          <p:nvPr>
            <p:custDataLst>
              <p:tags r:id="rId8"/>
            </p:custDataLst>
          </p:nvPr>
        </p:nvGraphicFramePr>
        <p:xfrm>
          <a:off x="5892165" y="402526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bl>
          </a:graphicData>
        </a:graphic>
      </p:graphicFrame>
      <p:cxnSp>
        <p:nvCxnSpPr>
          <p:cNvPr id="53" name="直線矢印コネクタ 89"/>
          <p:cNvCxnSpPr>
            <a:stCxn id="57" idx="3"/>
            <a:endCxn id="91" idx="1"/>
          </p:cNvCxnSpPr>
          <p:nvPr/>
        </p:nvCxnSpPr>
        <p:spPr>
          <a:xfrm>
            <a:off x="3966159" y="1804552"/>
            <a:ext cx="1569085" cy="76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89"/>
          <p:cNvCxnSpPr>
            <a:stCxn id="75" idx="3"/>
            <a:endCxn id="41" idx="1"/>
          </p:cNvCxnSpPr>
          <p:nvPr/>
        </p:nvCxnSpPr>
        <p:spPr>
          <a:xfrm flipV="1">
            <a:off x="4749114" y="6167637"/>
            <a:ext cx="2613025" cy="63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コネクタ 72"/>
          <p:cNvCxnSpPr>
            <a:endCxn id="62" idx="3"/>
          </p:cNvCxnSpPr>
          <p:nvPr/>
        </p:nvCxnSpPr>
        <p:spPr>
          <a:xfrm flipH="1">
            <a:off x="4040265" y="2486710"/>
            <a:ext cx="386715"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線矢印コネクタ 89"/>
          <p:cNvCxnSpPr/>
          <p:nvPr/>
        </p:nvCxnSpPr>
        <p:spPr>
          <a:xfrm flipH="1">
            <a:off x="7906334" y="2473207"/>
            <a:ext cx="12065" cy="30289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9"/>
          <p:cNvCxnSpPr/>
          <p:nvPr/>
        </p:nvCxnSpPr>
        <p:spPr>
          <a:xfrm>
            <a:off x="7926019" y="5350392"/>
            <a:ext cx="7620" cy="33210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8" name="表格 87"/>
          <p:cNvGraphicFramePr/>
          <p:nvPr>
            <p:custDataLst>
              <p:tags r:id="rId9"/>
            </p:custDataLst>
          </p:nvPr>
        </p:nvGraphicFramePr>
        <p:xfrm>
          <a:off x="5892165" y="125793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graphicFrame>
        <p:nvGraphicFramePr>
          <p:cNvPr id="89" name="表格 88"/>
          <p:cNvGraphicFramePr/>
          <p:nvPr>
            <p:custDataLst>
              <p:tags r:id="rId10"/>
            </p:custDataLst>
          </p:nvPr>
        </p:nvGraphicFramePr>
        <p:xfrm>
          <a:off x="8718550" y="1257935"/>
          <a:ext cx="1122045" cy="1102995"/>
        </p:xfrm>
        <a:graphic>
          <a:graphicData uri="http://schemas.openxmlformats.org/drawingml/2006/table">
            <a:tbl>
              <a:tblPr>
                <a:tableStyleId>{5C22544A-7EE6-4342-B048-85BDC9FD1C3A}</a:tableStyleId>
              </a:tblPr>
              <a:tblGrid>
                <a:gridCol w="374015"/>
                <a:gridCol w="374015"/>
                <a:gridCol w="374015"/>
              </a:tblGrid>
              <a:tr h="371475">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rgbClr val="00B0F0"/>
                    </a:solidFill>
                  </a:tcPr>
                </a:tc>
              </a:tr>
              <a:tr h="365760">
                <a:tc>
                  <a:txBody>
                    <a:bodyPr/>
                    <a:p>
                      <a:pPr>
                        <a:buNone/>
                      </a:pPr>
                      <a:endParaRPr lang="zh-CN" altLang="en-US"/>
                    </a:p>
                  </a:txBody>
                  <a:tcPr anchor="t" anchorCtr="0">
                    <a:solidFill>
                      <a:srgbClr val="00B0F0"/>
                    </a:solidFill>
                  </a:tcPr>
                </a:tc>
                <a:tc>
                  <a:txBody>
                    <a:bodyPr/>
                    <a:p>
                      <a:pPr>
                        <a:buNone/>
                      </a:pPr>
                      <a:endParaRPr lang="zh-CN" altLang="en-US"/>
                    </a:p>
                  </a:txBody>
                  <a:tcPr anchor="t" anchorCtr="0">
                    <a:solidFill>
                      <a:schemeClr val="accent6">
                        <a:lumMod val="60000"/>
                        <a:lumOff val="40000"/>
                      </a:schemeClr>
                    </a:solidFill>
                  </a:tcPr>
                </a:tc>
                <a:tc>
                  <a:txBody>
                    <a:bodyPr/>
                    <a:p>
                      <a:pPr>
                        <a:buNone/>
                      </a:pPr>
                      <a:endParaRPr lang="zh-CN" altLang="en-US"/>
                    </a:p>
                  </a:txBody>
                  <a:tcPr anchor="t" anchorCtr="0">
                    <a:solidFill>
                      <a:schemeClr val="accent6">
                        <a:lumMod val="60000"/>
                        <a:lumOff val="40000"/>
                      </a:schemeClr>
                    </a:solidFill>
                  </a:tcPr>
                </a:tc>
              </a:tr>
            </a:tbl>
          </a:graphicData>
        </a:graphic>
      </p:graphicFrame>
      <p:sp>
        <p:nvSpPr>
          <p:cNvPr id="92" name="文本框 91"/>
          <p:cNvSpPr txBox="1"/>
          <p:nvPr/>
        </p:nvSpPr>
        <p:spPr>
          <a:xfrm>
            <a:off x="8610600" y="5666740"/>
            <a:ext cx="1839595" cy="1014730"/>
          </a:xfrm>
          <a:prstGeom prst="rect">
            <a:avLst/>
          </a:prstGeom>
          <a:noFill/>
        </p:spPr>
        <p:txBody>
          <a:bodyPr wrap="square" rtlCol="0" anchor="t">
            <a:spAutoFit/>
          </a:bodyPr>
          <a:p>
            <a:r>
              <a:rPr lang="zh-CN" altLang="en-US" sz="2000">
                <a:latin typeface="Times New Roman" panose="02020603050405020304" charset="0"/>
                <a:ea typeface="ＭＳ 明朝" panose="02020609040205080304" charset="-128"/>
                <a:cs typeface="Times New Roman" panose="02020603050405020304" charset="0"/>
              </a:rPr>
              <a:t>Optimal layout for power generation</a:t>
            </a:r>
            <a:endParaRPr lang="zh-CN" altLang="en-US" sz="2000">
              <a:latin typeface="Times New Roman" panose="02020603050405020304" charset="0"/>
              <a:ea typeface="ＭＳ 明朝" panose="02020609040205080304" charset="-128"/>
              <a:cs typeface="Times New Roman" panose="02020603050405020304" charset="0"/>
            </a:endParaRPr>
          </a:p>
        </p:txBody>
      </p:sp>
      <p:sp>
        <p:nvSpPr>
          <p:cNvPr id="93" name="文本框 92"/>
          <p:cNvSpPr txBox="1"/>
          <p:nvPr/>
        </p:nvSpPr>
        <p:spPr>
          <a:xfrm>
            <a:off x="6071870" y="5057775"/>
            <a:ext cx="817245" cy="368300"/>
          </a:xfrm>
          <a:prstGeom prst="rect">
            <a:avLst/>
          </a:prstGeom>
          <a:noFill/>
        </p:spPr>
        <p:txBody>
          <a:bodyPr wrap="square" rtlCol="0">
            <a:spAutoFit/>
          </a:bodyPr>
          <a:p>
            <a:r>
              <a:rPr lang="en-US" altLang="zh-CN"/>
              <a:t>... ... ...</a:t>
            </a:r>
            <a:endParaRPr lang="en-US" altLang="zh-CN"/>
          </a:p>
        </p:txBody>
      </p:sp>
      <p:sp>
        <p:nvSpPr>
          <p:cNvPr id="94" name="文本框 93"/>
          <p:cNvSpPr txBox="1"/>
          <p:nvPr/>
        </p:nvSpPr>
        <p:spPr>
          <a:xfrm>
            <a:off x="7521575" y="5057775"/>
            <a:ext cx="817245" cy="368300"/>
          </a:xfrm>
          <a:prstGeom prst="rect">
            <a:avLst/>
          </a:prstGeom>
          <a:noFill/>
        </p:spPr>
        <p:txBody>
          <a:bodyPr wrap="square" rtlCol="0">
            <a:spAutoFit/>
          </a:bodyPr>
          <a:p>
            <a:r>
              <a:rPr lang="en-US" altLang="zh-CN"/>
              <a:t>... ... ...</a:t>
            </a:r>
            <a:endParaRPr lang="en-US" altLang="zh-CN"/>
          </a:p>
        </p:txBody>
      </p:sp>
      <p:sp>
        <p:nvSpPr>
          <p:cNvPr id="95" name="文本框 94"/>
          <p:cNvSpPr txBox="1"/>
          <p:nvPr/>
        </p:nvSpPr>
        <p:spPr>
          <a:xfrm>
            <a:off x="8870950" y="5057775"/>
            <a:ext cx="817245" cy="368300"/>
          </a:xfrm>
          <a:prstGeom prst="rect">
            <a:avLst/>
          </a:prstGeom>
          <a:noFill/>
        </p:spPr>
        <p:txBody>
          <a:bodyPr wrap="square" rtlCol="0">
            <a:spAutoFit/>
          </a:bodyPr>
          <a:p>
            <a:r>
              <a:rPr lang="en-US" altLang="zh-CN"/>
              <a:t>... ... ...</a:t>
            </a:r>
            <a:endParaRPr lang="en-US" altLang="zh-CN"/>
          </a:p>
        </p:txBody>
      </p:sp>
      <p:cxnSp>
        <p:nvCxnSpPr>
          <p:cNvPr id="6"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平行四边形 62"/>
          <p:cNvSpPr/>
          <p:nvPr/>
        </p:nvSpPr>
        <p:spPr>
          <a:xfrm>
            <a:off x="365760" y="313055"/>
            <a:ext cx="675640"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4" name="文本框 3"/>
          <p:cNvSpPr txBox="1"/>
          <p:nvPr/>
        </p:nvSpPr>
        <p:spPr>
          <a:xfrm>
            <a:off x="10236200" y="2798445"/>
            <a:ext cx="1843405" cy="1476375"/>
          </a:xfrm>
          <a:prstGeom prst="rect">
            <a:avLst/>
          </a:prstGeom>
          <a:noFill/>
        </p:spPr>
        <p:txBody>
          <a:bodyPr wrap="square" rtlCol="0" anchor="t">
            <a:spAutoFit/>
          </a:bodyPr>
          <a:p>
            <a:r>
              <a:rPr kumimoji="1" dirty="0">
                <a:latin typeface="Times New Roman" panose="02020603050405020304" charset="0"/>
                <a:ea typeface="ＭＳ 明朝" panose="02020609040205080304" charset="-128"/>
                <a:cs typeface="Times New Roman" panose="02020603050405020304" charset="0"/>
                <a:sym typeface="+mn-ea"/>
              </a:rPr>
              <a:t>After several iterations, the most ideal layout solution </a:t>
            </a:r>
            <a:r>
              <a:rPr kumimoji="1" lang="en-US" dirty="0">
                <a:latin typeface="Times New Roman" panose="02020603050405020304" charset="0"/>
                <a:ea typeface="ＭＳ 明朝" panose="02020609040205080304" charset="-128"/>
                <a:cs typeface="Times New Roman" panose="02020603050405020304" charset="0"/>
                <a:sym typeface="+mn-ea"/>
              </a:rPr>
              <a:t>i</a:t>
            </a:r>
            <a:r>
              <a:rPr kumimoji="1" dirty="0">
                <a:latin typeface="Times New Roman" panose="02020603050405020304" charset="0"/>
                <a:ea typeface="ＭＳ 明朝" panose="02020609040205080304" charset="-128"/>
                <a:cs typeface="Times New Roman" panose="02020603050405020304" charset="0"/>
                <a:sym typeface="+mn-ea"/>
              </a:rPr>
              <a:t>s selected.</a:t>
            </a:r>
            <a:endParaRPr kumimoji="1" dirty="0">
              <a:latin typeface="Times New Roman" panose="02020603050405020304" charset="0"/>
              <a:ea typeface="ＭＳ 明朝" panose="02020609040205080304" charset="-128"/>
              <a:cs typeface="Times New Roman" panose="02020603050405020304" charset="0"/>
              <a:sym typeface="+mn-ea"/>
            </a:endParaRPr>
          </a:p>
        </p:txBody>
      </p:sp>
      <p:sp>
        <p:nvSpPr>
          <p:cNvPr id="5" name="矩形 63"/>
          <p:cNvSpPr/>
          <p:nvPr/>
        </p:nvSpPr>
        <p:spPr>
          <a:xfrm>
            <a:off x="1487170" y="332105"/>
            <a:ext cx="10511155" cy="398780"/>
          </a:xfrm>
          <a:prstGeom prst="rect">
            <a:avLst/>
          </a:prstGeom>
        </p:spPr>
        <p:txBody>
          <a:bodyPr wrap="square">
            <a:spAutoFit/>
          </a:bodyPr>
          <a:lstStyle/>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Optimization steps</a:t>
            </a:r>
            <a:endPar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054225" y="2886075"/>
            <a:ext cx="3278505" cy="2205355"/>
          </a:xfrm>
          <a:prstGeom prst="rect">
            <a:avLst/>
          </a:prstGeom>
          <a:solidFill>
            <a:srgbClr val="7030A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椭圆 35"/>
          <p:cNvSpPr/>
          <p:nvPr/>
        </p:nvSpPr>
        <p:spPr>
          <a:xfrm rot="1620000">
            <a:off x="3410585" y="2981325"/>
            <a:ext cx="698500" cy="1161415"/>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55" name="图表 54"/>
          <p:cNvGraphicFramePr/>
          <p:nvPr/>
        </p:nvGraphicFramePr>
        <p:xfrm>
          <a:off x="6862445" y="5215890"/>
          <a:ext cx="3211195" cy="1449070"/>
        </p:xfrm>
        <a:graphic>
          <a:graphicData uri="http://schemas.openxmlformats.org/drawingml/2006/chart">
            <c:chart xmlns:c="http://schemas.openxmlformats.org/drawingml/2006/chart" xmlns:r="http://schemas.openxmlformats.org/officeDocument/2006/relationships" r:id="rId1"/>
          </a:graphicData>
        </a:graphic>
      </p:graphicFrame>
      <p:sp>
        <p:nvSpPr>
          <p:cNvPr id="2" name="スライド番号プレースホルダー 1"/>
          <p:cNvSpPr>
            <a:spLocks noGrp="1"/>
          </p:cNvSpPr>
          <p:nvPr>
            <p:ph type="sldNum" sz="quarter" idx="12"/>
          </p:nvPr>
        </p:nvSpPr>
        <p:spPr>
          <a:xfrm>
            <a:off x="9145270" y="6236335"/>
            <a:ext cx="2743200" cy="365125"/>
          </a:xfrm>
        </p:spPr>
        <p:txBody>
          <a:bodyPr/>
          <a:lstStyle/>
          <a:p>
            <a:fld id="{7D9BB5D0-35E4-459D-AEF3-FE4D7C45CC19}" type="slidenum">
              <a:rPr lang="zh-CN" altLang="en-US" smtClean="0"/>
            </a:fld>
            <a:endParaRPr lang="zh-CN" altLang="en-US"/>
          </a:p>
        </p:txBody>
      </p:sp>
      <p:sp>
        <p:nvSpPr>
          <p:cNvPr id="3" name="文本框 2"/>
          <p:cNvSpPr txBox="1"/>
          <p:nvPr/>
        </p:nvSpPr>
        <p:spPr>
          <a:xfrm>
            <a:off x="801370" y="804545"/>
            <a:ext cx="11154410" cy="1630045"/>
          </a:xfrm>
          <a:prstGeom prst="rect">
            <a:avLst/>
          </a:prstGeom>
          <a:noFill/>
        </p:spPr>
        <p:txBody>
          <a:bodyPr wrap="square" rtlCol="0" anchor="t">
            <a:spAutoFit/>
          </a:bodyPr>
          <a:p>
            <a:pPr marL="285750" indent="-285750">
              <a:buFont typeface="Arial" panose="020B0604020202020204" pitchFamily="34" charset="0"/>
              <a:buChar char="•"/>
            </a:pPr>
            <a:r>
              <a:rPr sz="2000">
                <a:latin typeface="Times New Roman" panose="02020603050405020304" charset="0"/>
                <a:ea typeface="ＭＳ 明朝" panose="02020609040205080304" charset="-128"/>
                <a:cs typeface="Times New Roman" panose="02020603050405020304" charset="0"/>
              </a:rPr>
              <a:t>In the course of our research, we discovered a link between the algorithm and the problem being optimized</a:t>
            </a:r>
            <a:r>
              <a:rPr lang="zh-CN" altLang="en-US" sz="2000">
                <a:latin typeface="Times New Roman" panose="02020603050405020304" charset="0"/>
                <a:ea typeface="ＭＳ 明朝" panose="02020609040205080304" charset="-128"/>
                <a:cs typeface="Times New Roman" panose="02020603050405020304" charset="0"/>
                <a:sym typeface="+mn-ea"/>
              </a:rPr>
              <a:t>.</a:t>
            </a:r>
            <a:endParaRPr lang="zh-CN" altLang="en-US" sz="2000">
              <a:latin typeface="Times New Roman" panose="02020603050405020304" charset="0"/>
              <a:ea typeface="ＭＳ 明朝" panose="02020609040205080304" charset="-128"/>
              <a:cs typeface="Times New Roman" panose="02020603050405020304" charset="0"/>
            </a:endParaRPr>
          </a:p>
          <a:p>
            <a:pPr marL="285750" indent="-285750">
              <a:buFont typeface="Arial" panose="020B0604020202020204" pitchFamily="34" charset="0"/>
              <a:buChar char="•"/>
            </a:pPr>
            <a:endParaRPr lang="zh-CN" altLang="en-US" sz="2000">
              <a:latin typeface="Times New Roman" panose="02020603050405020304" charset="0"/>
              <a:ea typeface="ＭＳ 明朝" panose="02020609040205080304" charset="-128"/>
              <a:cs typeface="Times New Roman" panose="02020603050405020304" charset="0"/>
            </a:endParaRPr>
          </a:p>
          <a:p>
            <a:pPr marL="285750" indent="-285750">
              <a:buFont typeface="Arial" panose="020B0604020202020204" pitchFamily="34" charset="0"/>
              <a:buChar char="•"/>
            </a:pPr>
            <a:r>
              <a:rPr lang="zh-CN" altLang="en-US" sz="2000">
                <a:latin typeface="Times New Roman" panose="02020603050405020304" charset="0"/>
                <a:ea typeface="ＭＳ 明朝" panose="02020609040205080304" charset="-128"/>
                <a:cs typeface="Times New Roman" panose="02020603050405020304" charset="0"/>
              </a:rPr>
              <a:t>There are two general types of problems that are optimized: </a:t>
            </a:r>
            <a:r>
              <a:rPr sz="2000">
                <a:latin typeface="Times New Roman" panose="02020603050405020304" charset="0"/>
                <a:ea typeface="ＭＳ 明朝" panose="02020609040205080304" charset="-128"/>
                <a:cs typeface="Times New Roman" panose="02020603050405020304" charset="0"/>
                <a:sym typeface="+mn-ea"/>
              </a:rPr>
              <a:t>multi-peak problems</a:t>
            </a:r>
            <a:r>
              <a:rPr lang="zh-CN" altLang="en-US" sz="2000">
                <a:latin typeface="Times New Roman" panose="02020603050405020304" charset="0"/>
                <a:ea typeface="ＭＳ 明朝" panose="02020609040205080304" charset="-128"/>
                <a:cs typeface="Times New Roman" panose="02020603050405020304" charset="0"/>
              </a:rPr>
              <a:t> and </a:t>
            </a:r>
            <a:r>
              <a:rPr lang="en-US" sz="2000">
                <a:latin typeface="Times New Roman" panose="02020603050405020304" charset="0"/>
                <a:ea typeface="ＭＳ 明朝" panose="02020609040205080304" charset="-128"/>
                <a:cs typeface="Times New Roman" panose="02020603050405020304" charset="0"/>
                <a:sym typeface="+mn-ea"/>
              </a:rPr>
              <a:t>s</a:t>
            </a:r>
            <a:r>
              <a:rPr sz="2000">
                <a:latin typeface="Times New Roman" panose="02020603050405020304" charset="0"/>
                <a:ea typeface="ＭＳ 明朝" panose="02020609040205080304" charset="-128"/>
                <a:cs typeface="Times New Roman" panose="02020603050405020304" charset="0"/>
                <a:sym typeface="+mn-ea"/>
              </a:rPr>
              <a:t>ingle-peak problem</a:t>
            </a:r>
            <a:r>
              <a:rPr lang="en-US" sz="2000">
                <a:latin typeface="Times New Roman" panose="02020603050405020304" charset="0"/>
                <a:ea typeface="ＭＳ 明朝" panose="02020609040205080304" charset="-128"/>
                <a:cs typeface="Times New Roman" panose="02020603050405020304" charset="0"/>
                <a:sym typeface="+mn-ea"/>
              </a:rPr>
              <a:t>s</a:t>
            </a:r>
            <a:r>
              <a:rPr lang="zh-CN" altLang="en-US" sz="2000">
                <a:latin typeface="Times New Roman" panose="02020603050405020304" charset="0"/>
                <a:ea typeface="ＭＳ 明朝" panose="02020609040205080304" charset="-128"/>
                <a:cs typeface="Times New Roman" panose="02020603050405020304" charset="0"/>
              </a:rPr>
              <a:t>.</a:t>
            </a:r>
            <a:endParaRPr lang="zh-CN" altLang="en-US" sz="2000">
              <a:latin typeface="Times New Roman" panose="02020603050405020304" charset="0"/>
              <a:ea typeface="ＭＳ 明朝" panose="02020609040205080304" charset="-128"/>
              <a:cs typeface="Times New Roman" panose="02020603050405020304" charset="0"/>
            </a:endParaRPr>
          </a:p>
        </p:txBody>
      </p:sp>
      <p:sp>
        <p:nvSpPr>
          <p:cNvPr id="32" name="矩形 31"/>
          <p:cNvSpPr/>
          <p:nvPr/>
        </p:nvSpPr>
        <p:spPr>
          <a:xfrm>
            <a:off x="6862445" y="2886075"/>
            <a:ext cx="3278505" cy="2205355"/>
          </a:xfrm>
          <a:prstGeom prst="rect">
            <a:avLst/>
          </a:prstGeom>
          <a:solidFill>
            <a:srgbClr val="7030A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a:off x="2438400" y="3587750"/>
            <a:ext cx="803910" cy="862330"/>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nvSpPr>
        <p:spPr>
          <a:xfrm rot="1560000">
            <a:off x="3484880" y="3179445"/>
            <a:ext cx="461645" cy="509905"/>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椭圆 36"/>
          <p:cNvSpPr/>
          <p:nvPr/>
        </p:nvSpPr>
        <p:spPr>
          <a:xfrm>
            <a:off x="3427730" y="4200525"/>
            <a:ext cx="803910" cy="862330"/>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椭圆 37"/>
          <p:cNvSpPr/>
          <p:nvPr/>
        </p:nvSpPr>
        <p:spPr>
          <a:xfrm>
            <a:off x="4121785" y="3538220"/>
            <a:ext cx="878840" cy="862330"/>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2561590" y="3735705"/>
            <a:ext cx="557530" cy="569595"/>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椭圆 40"/>
          <p:cNvSpPr/>
          <p:nvPr/>
        </p:nvSpPr>
        <p:spPr>
          <a:xfrm>
            <a:off x="2650490" y="3863975"/>
            <a:ext cx="262255" cy="342900"/>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椭圆 41"/>
          <p:cNvSpPr/>
          <p:nvPr/>
        </p:nvSpPr>
        <p:spPr>
          <a:xfrm>
            <a:off x="3734435" y="4372610"/>
            <a:ext cx="461645" cy="509905"/>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椭圆 42"/>
          <p:cNvSpPr/>
          <p:nvPr/>
        </p:nvSpPr>
        <p:spPr>
          <a:xfrm>
            <a:off x="4454525" y="3714115"/>
            <a:ext cx="461645" cy="509905"/>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椭圆 43"/>
          <p:cNvSpPr/>
          <p:nvPr/>
        </p:nvSpPr>
        <p:spPr>
          <a:xfrm rot="3360000">
            <a:off x="3500755" y="3769995"/>
            <a:ext cx="271780" cy="321310"/>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p:nvSpPr>
        <p:spPr>
          <a:xfrm>
            <a:off x="4562475" y="3863340"/>
            <a:ext cx="246380" cy="227965"/>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rot="1440000">
            <a:off x="3582035" y="3297555"/>
            <a:ext cx="152400" cy="290195"/>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p:nvSpPr>
        <p:spPr>
          <a:xfrm>
            <a:off x="7746365" y="3302000"/>
            <a:ext cx="1322070" cy="1446530"/>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椭圆 47"/>
          <p:cNvSpPr/>
          <p:nvPr/>
        </p:nvSpPr>
        <p:spPr>
          <a:xfrm>
            <a:off x="8003540" y="3740150"/>
            <a:ext cx="708025" cy="774700"/>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椭圆 48"/>
          <p:cNvSpPr/>
          <p:nvPr/>
        </p:nvSpPr>
        <p:spPr>
          <a:xfrm rot="2040000">
            <a:off x="7666990" y="2972435"/>
            <a:ext cx="1527810" cy="1989455"/>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椭圆 49"/>
          <p:cNvSpPr/>
          <p:nvPr/>
        </p:nvSpPr>
        <p:spPr>
          <a:xfrm>
            <a:off x="8168005" y="3983990"/>
            <a:ext cx="379095" cy="421005"/>
          </a:xfrm>
          <a:prstGeom prst="ellipse">
            <a:avLst/>
          </a:prstGeom>
          <a:solidFill>
            <a:srgbClr val="7030A0">
              <a:alpha val="2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文本框 50"/>
          <p:cNvSpPr txBox="1"/>
          <p:nvPr/>
        </p:nvSpPr>
        <p:spPr>
          <a:xfrm>
            <a:off x="7357110" y="2522220"/>
            <a:ext cx="2254885" cy="368300"/>
          </a:xfrm>
          <a:prstGeom prst="rect">
            <a:avLst/>
          </a:prstGeom>
          <a:noFill/>
        </p:spPr>
        <p:txBody>
          <a:bodyPr wrap="none" rtlCol="0" anchor="t">
            <a:spAutoFit/>
          </a:bodyPr>
          <a:p>
            <a:pPr algn="l"/>
            <a:r>
              <a:rPr lang="zh-CN" altLang="en-US" b="1">
                <a:latin typeface="Times New Roman" panose="02020603050405020304" charset="0"/>
                <a:ea typeface="ＭＳ 明朝" panose="02020609040205080304" charset="-128"/>
                <a:cs typeface="Times New Roman" panose="02020603050405020304" charset="0"/>
                <a:sym typeface="+mn-ea"/>
              </a:rPr>
              <a:t>single-peak problems</a:t>
            </a:r>
            <a:endParaRPr lang="zh-CN" altLang="en-US" b="1">
              <a:latin typeface="Times New Roman" panose="02020603050405020304" charset="0"/>
              <a:ea typeface="ＭＳ 明朝" panose="02020609040205080304" charset="-128"/>
              <a:cs typeface="Times New Roman" panose="02020603050405020304" charset="0"/>
              <a:sym typeface="+mn-ea"/>
            </a:endParaRPr>
          </a:p>
        </p:txBody>
      </p:sp>
      <p:sp>
        <p:nvSpPr>
          <p:cNvPr id="52" name="文本框 51"/>
          <p:cNvSpPr txBox="1"/>
          <p:nvPr/>
        </p:nvSpPr>
        <p:spPr>
          <a:xfrm>
            <a:off x="2570480" y="2513330"/>
            <a:ext cx="2216785" cy="368300"/>
          </a:xfrm>
          <a:prstGeom prst="rect">
            <a:avLst/>
          </a:prstGeom>
          <a:noFill/>
        </p:spPr>
        <p:txBody>
          <a:bodyPr wrap="none" rtlCol="0" anchor="t">
            <a:spAutoFit/>
          </a:bodyPr>
          <a:p>
            <a:pPr algn="l"/>
            <a:r>
              <a:rPr lang="zh-CN" altLang="en-US" b="1">
                <a:latin typeface="Times New Roman" panose="02020603050405020304" charset="0"/>
                <a:ea typeface="ＭＳ 明朝" panose="02020609040205080304" charset="-128"/>
                <a:cs typeface="Times New Roman" panose="02020603050405020304" charset="0"/>
                <a:sym typeface="+mn-ea"/>
              </a:rPr>
              <a:t>multi-peak problems</a:t>
            </a:r>
            <a:endParaRPr lang="zh-CN" altLang="en-US" b="1">
              <a:latin typeface="Times New Roman" panose="02020603050405020304" charset="0"/>
              <a:ea typeface="ＭＳ 明朝" panose="02020609040205080304" charset="-128"/>
              <a:cs typeface="Times New Roman" panose="02020603050405020304" charset="0"/>
              <a:sym typeface="+mn-ea"/>
            </a:endParaRPr>
          </a:p>
        </p:txBody>
      </p:sp>
      <p:cxnSp>
        <p:nvCxnSpPr>
          <p:cNvPr id="79" name="直接连接符 78"/>
          <p:cNvCxnSpPr/>
          <p:nvPr/>
        </p:nvCxnSpPr>
        <p:spPr>
          <a:xfrm>
            <a:off x="1714500" y="4003675"/>
            <a:ext cx="8589010" cy="6985"/>
          </a:xfrm>
          <a:prstGeom prst="line">
            <a:avLst/>
          </a:prstGeom>
          <a:ln w="19050" cmpd="sng">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9243060" y="4013200"/>
            <a:ext cx="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8357870" y="4013200"/>
            <a:ext cx="5715" cy="2214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7625715" y="4010660"/>
            <a:ext cx="0" cy="15240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4" name="图表 83"/>
          <p:cNvGraphicFramePr/>
          <p:nvPr/>
        </p:nvGraphicFramePr>
        <p:xfrm>
          <a:off x="2054225" y="5214620"/>
          <a:ext cx="3278505" cy="1445260"/>
        </p:xfrm>
        <a:graphic>
          <a:graphicData uri="http://schemas.openxmlformats.org/drawingml/2006/chart">
            <c:chart xmlns:c="http://schemas.openxmlformats.org/drawingml/2006/chart" xmlns:r="http://schemas.openxmlformats.org/officeDocument/2006/relationships" r:id="rId2"/>
          </a:graphicData>
        </a:graphic>
      </p:graphicFrame>
      <p:cxnSp>
        <p:nvCxnSpPr>
          <p:cNvPr id="88" name="直接连接符 87"/>
          <p:cNvCxnSpPr/>
          <p:nvPr/>
        </p:nvCxnSpPr>
        <p:spPr>
          <a:xfrm>
            <a:off x="4669790" y="4005580"/>
            <a:ext cx="5715" cy="2214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998085" y="4064000"/>
            <a:ext cx="2540" cy="141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118610" y="4061460"/>
            <a:ext cx="1905" cy="1504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845560" y="3989070"/>
            <a:ext cx="0" cy="1524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3417570" y="3989070"/>
            <a:ext cx="10160" cy="154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3667125" y="3979545"/>
            <a:ext cx="5080" cy="1888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2430780" y="4008755"/>
            <a:ext cx="10160" cy="154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232150" y="3989070"/>
            <a:ext cx="10160" cy="1543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2766060" y="3989070"/>
            <a:ext cx="2540" cy="2272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平行四边形 62"/>
          <p:cNvSpPr/>
          <p:nvPr/>
        </p:nvSpPr>
        <p:spPr>
          <a:xfrm>
            <a:off x="365760" y="313055"/>
            <a:ext cx="699135"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40" name="矩形 63"/>
          <p:cNvSpPr/>
          <p:nvPr/>
        </p:nvSpPr>
        <p:spPr>
          <a:xfrm>
            <a:off x="1487170" y="332105"/>
            <a:ext cx="10511155" cy="398780"/>
          </a:xfrm>
          <a:prstGeom prst="rect">
            <a:avLst/>
          </a:prstGeom>
        </p:spPr>
        <p:txBody>
          <a:bodyPr wrap="square">
            <a:spAutoFit/>
          </a:bodyPr>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sz="2000">
                <a:latin typeface="Times New Roman" panose="02020603050405020304" charset="0"/>
                <a:ea typeface="ＭＳ 明朝" panose="02020609040205080304" charset="-128"/>
                <a:cs typeface="Times New Roman" panose="02020603050405020304" charset="0"/>
                <a:sym typeface="+mn-ea"/>
              </a:rPr>
              <a:t>Theoretical basis</a:t>
            </a:r>
            <a:endParaRPr sz="2000">
              <a:latin typeface="Times New Roman" panose="02020603050405020304" charset="0"/>
              <a:ea typeface="ＭＳ 明朝" panose="02020609040205080304" charset="-128"/>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8978900" y="6310630"/>
            <a:ext cx="2743200" cy="365125"/>
          </a:xfrm>
        </p:spPr>
        <p:txBody>
          <a:bodyPr/>
          <a:lstStyle/>
          <a:p>
            <a:fld id="{7D9BB5D0-35E4-459D-AEF3-FE4D7C45CC19}" type="slidenum">
              <a:rPr lang="zh-CN" altLang="en-US" smtClean="0"/>
            </a:fld>
            <a:endParaRPr lang="zh-CN" altLang="en-US"/>
          </a:p>
        </p:txBody>
      </p:sp>
      <p:sp>
        <p:nvSpPr>
          <p:cNvPr id="3" name="文本框 2"/>
          <p:cNvSpPr txBox="1"/>
          <p:nvPr/>
        </p:nvSpPr>
        <p:spPr>
          <a:xfrm>
            <a:off x="869950" y="956945"/>
            <a:ext cx="9453245" cy="2030095"/>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Times New Roman" panose="02020603050405020304" charset="0"/>
                <a:ea typeface="ＭＳ 明朝" panose="02020609040205080304" charset="-128"/>
                <a:cs typeface="Times New Roman" panose="02020603050405020304" charset="0"/>
              </a:rPr>
              <a:t>Interestingly, </a:t>
            </a:r>
            <a:r>
              <a:rPr lang="en-US" altLang="zh-CN">
                <a:latin typeface="Times New Roman" panose="02020603050405020304" charset="0"/>
                <a:ea typeface="ＭＳ 明朝" panose="02020609040205080304" charset="-128"/>
                <a:cs typeface="Times New Roman" panose="02020603050405020304" charset="0"/>
              </a:rPr>
              <a:t>MHA</a:t>
            </a:r>
            <a:r>
              <a:rPr lang="zh-CN" altLang="en-US">
                <a:latin typeface="Times New Roman" panose="02020603050405020304" charset="0"/>
                <a:ea typeface="ＭＳ 明朝" panose="02020609040205080304" charset="-128"/>
                <a:cs typeface="Times New Roman" panose="02020603050405020304" charset="0"/>
              </a:rPr>
              <a:t>s fall into two categories depending on the complexity of the network.</a:t>
            </a:r>
            <a:endParaRPr lang="zh-CN" altLang="en-US">
              <a:latin typeface="Times New Roman" panose="02020603050405020304" charset="0"/>
              <a:ea typeface="ＭＳ 明朝" panose="02020609040205080304" charset="-128"/>
              <a:cs typeface="Times New Roman" panose="02020603050405020304" charset="0"/>
            </a:endParaRPr>
          </a:p>
          <a:p>
            <a:pPr marL="285750" indent="-285750">
              <a:buFont typeface="Arial" panose="020B0604020202020204" pitchFamily="34" charset="0"/>
              <a:buChar char="•"/>
            </a:pPr>
            <a:endParaRPr lang="zh-CN" altLang="en-US">
              <a:latin typeface="Times New Roman" panose="02020603050405020304" charset="0"/>
              <a:ea typeface="ＭＳ 明朝" panose="02020609040205080304" charset="-128"/>
              <a:cs typeface="Times New Roman" panose="02020603050405020304" charset="0"/>
            </a:endParaRPr>
          </a:p>
          <a:p>
            <a:pPr marL="285750" indent="-285750">
              <a:buFont typeface="Arial" panose="020B0604020202020204" pitchFamily="34" charset="0"/>
              <a:buChar char="•"/>
            </a:pPr>
            <a:r>
              <a:rPr>
                <a:latin typeface="Times New Roman" panose="02020603050405020304" charset="0"/>
                <a:ea typeface="ＭＳ 明朝" panose="02020609040205080304" charset="-128"/>
                <a:cs typeface="Times New Roman" panose="02020603050405020304" charset="0"/>
              </a:rPr>
              <a:t>We count the links between individuals during the iterations of the algorithm and fit the obtained data.</a:t>
            </a:r>
            <a:endParaRPr>
              <a:latin typeface="Times New Roman" panose="02020603050405020304" charset="0"/>
              <a:ea typeface="ＭＳ 明朝" panose="02020609040205080304" charset="-128"/>
              <a:cs typeface="Times New Roman" panose="02020603050405020304" charset="0"/>
            </a:endParaRPr>
          </a:p>
          <a:p>
            <a:pPr marL="285750" indent="-285750">
              <a:buFont typeface="Arial" panose="020B0604020202020204" pitchFamily="34" charset="0"/>
              <a:buChar char="•"/>
            </a:pPr>
            <a:endParaRPr>
              <a:latin typeface="Times New Roman" panose="02020603050405020304" charset="0"/>
              <a:ea typeface="ＭＳ 明朝" panose="02020609040205080304" charset="-128"/>
              <a:cs typeface="Times New Roman" panose="02020603050405020304" charset="0"/>
            </a:endParaRPr>
          </a:p>
          <a:p>
            <a:pPr marL="285750" indent="-285750">
              <a:buFont typeface="Arial" panose="020B0604020202020204" pitchFamily="34" charset="0"/>
              <a:buChar char="•"/>
            </a:pPr>
            <a:r>
              <a:rPr>
                <a:latin typeface="Times New Roman" panose="02020603050405020304" charset="0"/>
                <a:ea typeface="ＭＳ 明朝" panose="02020609040205080304" charset="-128"/>
                <a:cs typeface="Times New Roman" panose="02020603050405020304" charset="0"/>
              </a:rPr>
              <a:t>Eventually, it </a:t>
            </a:r>
            <a:r>
              <a:rPr lang="en-US">
                <a:latin typeface="Times New Roman" panose="02020603050405020304" charset="0"/>
                <a:ea typeface="ＭＳ 明朝" panose="02020609040205080304" charset="-128"/>
                <a:cs typeface="Times New Roman" panose="02020603050405020304" charset="0"/>
              </a:rPr>
              <a:t>i</a:t>
            </a:r>
            <a:r>
              <a:rPr>
                <a:latin typeface="Times New Roman" panose="02020603050405020304" charset="0"/>
                <a:ea typeface="ＭＳ 明朝" panose="02020609040205080304" charset="-128"/>
                <a:cs typeface="Times New Roman" panose="02020603050405020304" charset="0"/>
              </a:rPr>
              <a:t>s determined that some </a:t>
            </a:r>
            <a:r>
              <a:rPr lang="en-US" altLang="zh-CN">
                <a:latin typeface="Times New Roman" panose="02020603050405020304" charset="0"/>
                <a:ea typeface="ＭＳ 明朝" panose="02020609040205080304" charset="-128"/>
                <a:cs typeface="Times New Roman" panose="02020603050405020304" charset="0"/>
                <a:sym typeface="+mn-ea"/>
              </a:rPr>
              <a:t>MHA</a:t>
            </a:r>
            <a:r>
              <a:rPr>
                <a:latin typeface="Times New Roman" panose="02020603050405020304" charset="0"/>
                <a:ea typeface="ＭＳ 明朝" panose="02020609040205080304" charset="-128"/>
                <a:cs typeface="Times New Roman" panose="02020603050405020304" charset="0"/>
              </a:rPr>
              <a:t>s </a:t>
            </a:r>
            <a:r>
              <a:rPr lang="en-US">
                <a:latin typeface="Times New Roman" panose="02020603050405020304" charset="0"/>
                <a:ea typeface="ＭＳ 明朝" panose="02020609040205080304" charset="-128"/>
                <a:cs typeface="Times New Roman" panose="02020603050405020304" charset="0"/>
              </a:rPr>
              <a:t>a</a:t>
            </a:r>
            <a:r>
              <a:rPr>
                <a:latin typeface="Times New Roman" panose="02020603050405020304" charset="0"/>
                <a:ea typeface="ＭＳ 明朝" panose="02020609040205080304" charset="-128"/>
                <a:cs typeface="Times New Roman" panose="02020603050405020304" charset="0"/>
              </a:rPr>
              <a:t>re small-world networks with Poisson distributions, while others </a:t>
            </a:r>
            <a:r>
              <a:rPr lang="en-US">
                <a:latin typeface="Times New Roman" panose="02020603050405020304" charset="0"/>
                <a:ea typeface="ＭＳ 明朝" panose="02020609040205080304" charset="-128"/>
                <a:cs typeface="Times New Roman" panose="02020603050405020304" charset="0"/>
              </a:rPr>
              <a:t>a</a:t>
            </a:r>
            <a:r>
              <a:rPr>
                <a:latin typeface="Times New Roman" panose="02020603050405020304" charset="0"/>
                <a:ea typeface="ＭＳ 明朝" panose="02020609040205080304" charset="-128"/>
                <a:cs typeface="Times New Roman" panose="02020603050405020304" charset="0"/>
              </a:rPr>
              <a:t>re scale-free networks.</a:t>
            </a:r>
            <a:endParaRPr>
              <a:latin typeface="Times New Roman" panose="02020603050405020304" charset="0"/>
              <a:ea typeface="ＭＳ 明朝" panose="02020609040205080304" charset="-128"/>
              <a:cs typeface="Times New Roman" panose="02020603050405020304" charset="0"/>
            </a:endParaRPr>
          </a:p>
        </p:txBody>
      </p:sp>
      <p:pic>
        <p:nvPicPr>
          <p:cNvPr id="4" name="图片 3"/>
          <p:cNvPicPr>
            <a:picLocks noChangeAspect="1"/>
          </p:cNvPicPr>
          <p:nvPr/>
        </p:nvPicPr>
        <p:blipFill>
          <a:blip r:embed="rId1"/>
          <a:stretch>
            <a:fillRect/>
          </a:stretch>
        </p:blipFill>
        <p:spPr>
          <a:xfrm>
            <a:off x="1868170" y="3519170"/>
            <a:ext cx="8455025" cy="3206750"/>
          </a:xfrm>
          <a:prstGeom prst="rect">
            <a:avLst/>
          </a:prstGeom>
        </p:spPr>
      </p:pic>
      <p:sp>
        <p:nvSpPr>
          <p:cNvPr id="9" name="椭圆 8"/>
          <p:cNvSpPr/>
          <p:nvPr/>
        </p:nvSpPr>
        <p:spPr>
          <a:xfrm>
            <a:off x="10153015" y="2740660"/>
            <a:ext cx="1847850" cy="778510"/>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latin typeface="ＭＳ 明朝" panose="02020609040205080304" charset="-128"/>
                <a:ea typeface="ＭＳ 明朝" panose="02020609040205080304" charset="-128"/>
                <a:sym typeface="+mn-ea"/>
              </a:rPr>
              <a:t>人工知能</a:t>
            </a:r>
            <a:endParaRPr lang="zh-CN" altLang="en-US" sz="2000">
              <a:latin typeface="ＭＳ 明朝" panose="02020609040205080304" charset="-128"/>
              <a:ea typeface="ＭＳ 明朝" panose="02020609040205080304" charset="-128"/>
              <a:sym typeface="+mn-ea"/>
            </a:endParaRPr>
          </a:p>
        </p:txBody>
      </p:sp>
      <p:sp>
        <p:nvSpPr>
          <p:cNvPr id="12" name="椭圆 11"/>
          <p:cNvSpPr/>
          <p:nvPr/>
        </p:nvSpPr>
        <p:spPr>
          <a:xfrm>
            <a:off x="10152380" y="1183005"/>
            <a:ext cx="1814830" cy="84391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ＭＳ 明朝" panose="02020609040205080304" charset="-128"/>
                <a:ea typeface="ＭＳ 明朝" panose="02020609040205080304" charset="-128"/>
                <a:sym typeface="+mn-ea"/>
              </a:rPr>
              <a:t>複雑系</a:t>
            </a:r>
            <a:endParaRPr lang="zh-CN" altLang="en-US" sz="2400">
              <a:solidFill>
                <a:schemeClr val="tx1"/>
              </a:solidFill>
              <a:latin typeface="ＭＳ 明朝" panose="02020609040205080304" charset="-128"/>
              <a:ea typeface="ＭＳ 明朝" panose="02020609040205080304" charset="-128"/>
              <a:sym typeface="+mn-ea"/>
            </a:endParaRPr>
          </a:p>
        </p:txBody>
      </p:sp>
      <p:cxnSp>
        <p:nvCxnSpPr>
          <p:cNvPr id="14" name="直接箭头连接符 13"/>
          <p:cNvCxnSpPr>
            <a:stCxn id="12" idx="4"/>
            <a:endCxn id="9" idx="0"/>
          </p:cNvCxnSpPr>
          <p:nvPr/>
        </p:nvCxnSpPr>
        <p:spPr>
          <a:xfrm>
            <a:off x="11059795" y="2026920"/>
            <a:ext cx="17145" cy="713740"/>
          </a:xfrm>
          <a:prstGeom prst="straightConnector1">
            <a:avLst/>
          </a:prstGeom>
          <a:ln w="38100">
            <a:tailEnd type="arrow" w="med" len="med"/>
          </a:ln>
        </p:spPr>
        <p:style>
          <a:lnRef idx="1">
            <a:schemeClr val="accent4"/>
          </a:lnRef>
          <a:fillRef idx="0">
            <a:schemeClr val="accent4"/>
          </a:fillRef>
          <a:effectRef idx="0">
            <a:schemeClr val="accent4"/>
          </a:effectRef>
          <a:fontRef idx="minor">
            <a:schemeClr val="tx1"/>
          </a:fontRef>
        </p:style>
      </p:cxnSp>
      <p:cxnSp>
        <p:nvCxnSpPr>
          <p:cNvPr id="8"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平行四边形 62"/>
          <p:cNvSpPr/>
          <p:nvPr/>
        </p:nvSpPr>
        <p:spPr>
          <a:xfrm>
            <a:off x="365760" y="313055"/>
            <a:ext cx="683260"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11" name="矩形 63"/>
          <p:cNvSpPr/>
          <p:nvPr/>
        </p:nvSpPr>
        <p:spPr>
          <a:xfrm>
            <a:off x="1487170" y="332105"/>
            <a:ext cx="10511155" cy="398780"/>
          </a:xfrm>
          <a:prstGeom prst="rect">
            <a:avLst/>
          </a:prstGeom>
        </p:spPr>
        <p:txBody>
          <a:bodyPr wrap="square">
            <a:spAutoFit/>
          </a:bodyPr>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sz="2000">
                <a:latin typeface="Times New Roman" panose="02020603050405020304" charset="0"/>
                <a:ea typeface="ＭＳ 明朝" panose="02020609040205080304" charset="-128"/>
                <a:cs typeface="Times New Roman" panose="02020603050405020304" charset="0"/>
                <a:sym typeface="+mn-ea"/>
              </a:rPr>
              <a:t>Theoretical basis</a:t>
            </a:r>
            <a:endParaRPr sz="2000">
              <a:latin typeface="Times New Roman" panose="02020603050405020304" charset="0"/>
              <a:ea typeface="ＭＳ 明朝" panose="02020609040205080304" charset="-128"/>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图表 57"/>
          <p:cNvGraphicFramePr/>
          <p:nvPr/>
        </p:nvGraphicFramePr>
        <p:xfrm>
          <a:off x="7652385" y="5426075"/>
          <a:ext cx="3211195" cy="1449070"/>
        </p:xfrm>
        <a:graphic>
          <a:graphicData uri="http://schemas.openxmlformats.org/drawingml/2006/chart">
            <c:chart xmlns:c="http://schemas.openxmlformats.org/drawingml/2006/chart" xmlns:r="http://schemas.openxmlformats.org/officeDocument/2006/relationships" r:id="rId1"/>
          </a:graphicData>
        </a:graphic>
      </p:graphicFrame>
      <p:sp>
        <p:nvSpPr>
          <p:cNvPr id="2" name="スライド番号プレースホルダー 1"/>
          <p:cNvSpPr>
            <a:spLocks noGrp="1"/>
          </p:cNvSpPr>
          <p:nvPr>
            <p:ph type="sldNum" sz="quarter" idx="12"/>
          </p:nvPr>
        </p:nvSpPr>
        <p:spPr>
          <a:xfrm>
            <a:off x="9145270" y="6236335"/>
            <a:ext cx="2743200" cy="365125"/>
          </a:xfrm>
        </p:spPr>
        <p:txBody>
          <a:bodyPr/>
          <a:lstStyle/>
          <a:p>
            <a:fld id="{7D9BB5D0-35E4-459D-AEF3-FE4D7C45CC19}" type="slidenum">
              <a:rPr lang="zh-CN" altLang="en-US" smtClean="0"/>
            </a:fld>
            <a:endParaRPr lang="zh-CN" altLang="en-US"/>
          </a:p>
        </p:txBody>
      </p:sp>
      <p:pic>
        <p:nvPicPr>
          <p:cNvPr id="53" name="图片 52"/>
          <p:cNvPicPr>
            <a:picLocks noChangeAspect="1"/>
          </p:cNvPicPr>
          <p:nvPr>
            <p:custDataLst>
              <p:tags r:id="rId3"/>
            </p:custDataLst>
          </p:nvPr>
        </p:nvPicPr>
        <p:blipFill>
          <a:blip r:embed="rId4"/>
          <a:stretch>
            <a:fillRect/>
          </a:stretch>
        </p:blipFill>
        <p:spPr>
          <a:xfrm>
            <a:off x="2844165" y="2498090"/>
            <a:ext cx="6504305" cy="2466975"/>
          </a:xfrm>
          <a:prstGeom prst="rect">
            <a:avLst/>
          </a:prstGeom>
        </p:spPr>
      </p:pic>
      <p:sp>
        <p:nvSpPr>
          <p:cNvPr id="57" name="文本框 56"/>
          <p:cNvSpPr txBox="1"/>
          <p:nvPr/>
        </p:nvSpPr>
        <p:spPr>
          <a:xfrm>
            <a:off x="1000125" y="920115"/>
            <a:ext cx="10806430" cy="2553335"/>
          </a:xfrm>
          <a:prstGeom prst="rect">
            <a:avLst/>
          </a:prstGeom>
          <a:noFill/>
        </p:spPr>
        <p:txBody>
          <a:bodyPr wrap="square" rtlCol="0" anchor="t">
            <a:spAutoFit/>
          </a:bodyPr>
          <a:p>
            <a:pPr marL="342900" indent="-342900">
              <a:buFont typeface="Wingdings" panose="05000000000000000000" charset="0"/>
              <a:buChar char="l"/>
            </a:pPr>
            <a:r>
              <a:rPr lang="en-US" sz="2000">
                <a:latin typeface="Times New Roman" panose="02020603050405020304" charset="0"/>
                <a:ea typeface="ＭＳ 明朝" panose="02020609040205080304" charset="-128"/>
                <a:cs typeface="Times New Roman" panose="02020603050405020304" charset="0"/>
              </a:rPr>
              <a:t>MHAs</a:t>
            </a:r>
            <a:r>
              <a:rPr sz="2000">
                <a:latin typeface="Times New Roman" panose="02020603050405020304" charset="0"/>
                <a:ea typeface="ＭＳ 明朝" panose="02020609040205080304" charset="-128"/>
                <a:cs typeface="Times New Roman" panose="02020603050405020304" charset="0"/>
              </a:rPr>
              <a:t> with small-world network properties are suitable for optimizing multi-peak problems, while algorithms with scale-free network properties are suitable for optimizing </a:t>
            </a:r>
            <a:r>
              <a:rPr lang="en-US" sz="2000">
                <a:latin typeface="Times New Roman" panose="02020603050405020304" charset="0"/>
                <a:ea typeface="ＭＳ 明朝" panose="02020609040205080304" charset="-128"/>
                <a:cs typeface="Times New Roman" panose="02020603050405020304" charset="0"/>
              </a:rPr>
              <a:t>s</a:t>
            </a:r>
            <a:r>
              <a:rPr sz="2000">
                <a:latin typeface="Times New Roman" panose="02020603050405020304" charset="0"/>
                <a:ea typeface="ＭＳ 明朝" panose="02020609040205080304" charset="-128"/>
                <a:cs typeface="Times New Roman" panose="02020603050405020304" charset="0"/>
              </a:rPr>
              <a:t>ingle-peak problem.</a:t>
            </a:r>
            <a:endParaRPr sz="2000">
              <a:latin typeface="Times New Roman" panose="02020603050405020304" charset="0"/>
              <a:ea typeface="ＭＳ 明朝" panose="02020609040205080304" charset="-128"/>
              <a:cs typeface="Times New Roman" panose="02020603050405020304" charset="0"/>
            </a:endParaRPr>
          </a:p>
          <a:p>
            <a:pPr marL="342900" indent="-342900">
              <a:buFont typeface="Wingdings" panose="05000000000000000000" charset="0"/>
              <a:buChar char="l"/>
            </a:pPr>
            <a:endParaRPr sz="2000">
              <a:latin typeface="Times New Roman" panose="02020603050405020304" charset="0"/>
              <a:ea typeface="ＭＳ 明朝" panose="02020609040205080304" charset="-128"/>
              <a:cs typeface="Times New Roman" panose="02020603050405020304" charset="0"/>
            </a:endParaRPr>
          </a:p>
          <a:p>
            <a:pPr marL="342900" indent="-342900">
              <a:buFont typeface="Wingdings" panose="05000000000000000000" charset="0"/>
              <a:buChar char="l"/>
            </a:pPr>
            <a:r>
              <a:rPr sz="2000">
                <a:latin typeface="Times New Roman" panose="02020603050405020304" charset="0"/>
                <a:ea typeface="ＭＳ 明朝" panose="02020609040205080304" charset="-128"/>
                <a:cs typeface="Times New Roman" panose="02020603050405020304" charset="0"/>
              </a:rPr>
              <a:t>Based on this finding, researchers can quickly select the corresponding metaheuristic algorithms for problems with different characteristics, thus greatly reducing the trial-and-error cost.</a:t>
            </a:r>
            <a:endParaRPr sz="2000">
              <a:latin typeface="Times New Roman" panose="02020603050405020304" charset="0"/>
              <a:ea typeface="ＭＳ 明朝" panose="02020609040205080304" charset="-128"/>
              <a:cs typeface="Times New Roman" panose="02020603050405020304" charset="0"/>
            </a:endParaRPr>
          </a:p>
          <a:p>
            <a:pPr marL="342900" indent="-342900">
              <a:buFont typeface="Wingdings" panose="05000000000000000000" charset="0"/>
              <a:buChar char="l"/>
            </a:pPr>
            <a:endParaRPr sz="2000">
              <a:latin typeface="Times New Roman" panose="02020603050405020304" charset="0"/>
              <a:ea typeface="ＭＳ 明朝" panose="02020609040205080304" charset="-128"/>
              <a:cs typeface="Times New Roman" panose="02020603050405020304" charset="0"/>
            </a:endParaRPr>
          </a:p>
          <a:p>
            <a:endParaRPr sz="2000">
              <a:latin typeface="Times New Roman" panose="02020603050405020304" charset="0"/>
              <a:ea typeface="ＭＳ 明朝" panose="02020609040205080304" charset="-128"/>
              <a:cs typeface="Times New Roman" panose="02020603050405020304" charset="0"/>
            </a:endParaRPr>
          </a:p>
          <a:p>
            <a:endParaRPr sz="2000">
              <a:latin typeface="Times New Roman" panose="02020603050405020304" charset="0"/>
              <a:ea typeface="ＭＳ 明朝" panose="02020609040205080304" charset="-128"/>
              <a:cs typeface="Times New Roman" panose="02020603050405020304" charset="0"/>
            </a:endParaRPr>
          </a:p>
        </p:txBody>
      </p:sp>
      <p:graphicFrame>
        <p:nvGraphicFramePr>
          <p:cNvPr id="59" name="图表 58"/>
          <p:cNvGraphicFramePr/>
          <p:nvPr/>
        </p:nvGraphicFramePr>
        <p:xfrm>
          <a:off x="1692910" y="5426075"/>
          <a:ext cx="3278505" cy="1445260"/>
        </p:xfrm>
        <a:graphic>
          <a:graphicData uri="http://schemas.openxmlformats.org/drawingml/2006/chart">
            <c:chart xmlns:c="http://schemas.openxmlformats.org/drawingml/2006/chart" xmlns:r="http://schemas.openxmlformats.org/officeDocument/2006/relationships" r:id="rId2"/>
          </a:graphicData>
        </a:graphic>
      </p:graphicFrame>
      <p:cxnSp>
        <p:nvCxnSpPr>
          <p:cNvPr id="60" name="直接箭头连接符 59"/>
          <p:cNvCxnSpPr/>
          <p:nvPr/>
        </p:nvCxnSpPr>
        <p:spPr>
          <a:xfrm flipH="1">
            <a:off x="3669665" y="4868545"/>
            <a:ext cx="55245" cy="557530"/>
          </a:xfrm>
          <a:prstGeom prst="straightConnector1">
            <a:avLst/>
          </a:prstGeom>
          <a:ln w="38100">
            <a:tailEnd type="arrow" w="med" len="med"/>
          </a:ln>
        </p:spPr>
        <p:style>
          <a:lnRef idx="1">
            <a:schemeClr val="accent2"/>
          </a:lnRef>
          <a:fillRef idx="0">
            <a:schemeClr val="accent2"/>
          </a:fillRef>
          <a:effectRef idx="0">
            <a:schemeClr val="accent2"/>
          </a:effectRef>
          <a:fontRef idx="minor">
            <a:schemeClr val="tx1"/>
          </a:fontRef>
        </p:style>
      </p:cxnSp>
      <p:cxnSp>
        <p:nvCxnSpPr>
          <p:cNvPr id="61" name="直接箭头连接符 60"/>
          <p:cNvCxnSpPr/>
          <p:nvPr/>
        </p:nvCxnSpPr>
        <p:spPr>
          <a:xfrm>
            <a:off x="9010015" y="4973320"/>
            <a:ext cx="135255" cy="444500"/>
          </a:xfrm>
          <a:prstGeom prst="straightConnector1">
            <a:avLst/>
          </a:prstGeom>
          <a:ln w="38100">
            <a:tailEnd type="arrow" w="med" len="med"/>
          </a:ln>
        </p:spPr>
        <p:style>
          <a:lnRef idx="1">
            <a:schemeClr val="accent2"/>
          </a:lnRef>
          <a:fillRef idx="0">
            <a:schemeClr val="accent2"/>
          </a:fillRef>
          <a:effectRef idx="0">
            <a:schemeClr val="accent2"/>
          </a:effectRef>
          <a:fontRef idx="minor">
            <a:schemeClr val="tx1"/>
          </a:fontRef>
        </p:style>
      </p:cxnSp>
      <p:cxnSp>
        <p:nvCxnSpPr>
          <p:cNvPr id="3"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平行四边形 62"/>
          <p:cNvSpPr/>
          <p:nvPr/>
        </p:nvSpPr>
        <p:spPr>
          <a:xfrm>
            <a:off x="365760" y="313055"/>
            <a:ext cx="634365"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40" name="矩形 63"/>
          <p:cNvSpPr/>
          <p:nvPr/>
        </p:nvSpPr>
        <p:spPr>
          <a:xfrm>
            <a:off x="1487170" y="332105"/>
            <a:ext cx="10511155" cy="398780"/>
          </a:xfrm>
          <a:prstGeom prst="rect">
            <a:avLst/>
          </a:prstGeom>
        </p:spPr>
        <p:txBody>
          <a:bodyPr wrap="square">
            <a:spAutoFit/>
          </a:bodyPr>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sz="2000">
                <a:latin typeface="Times New Roman" panose="02020603050405020304" charset="0"/>
                <a:ea typeface="ＭＳ 明朝" panose="02020609040205080304" charset="-128"/>
                <a:cs typeface="Times New Roman" panose="02020603050405020304" charset="0"/>
                <a:sym typeface="+mn-ea"/>
              </a:rPr>
              <a:t>Theoretical basis</a:t>
            </a:r>
            <a:endParaRPr sz="2000">
              <a:latin typeface="Times New Roman" panose="02020603050405020304" charset="0"/>
              <a:ea typeface="ＭＳ 明朝" panose="02020609040205080304" charset="-128"/>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9145270" y="6236335"/>
            <a:ext cx="2743200" cy="365125"/>
          </a:xfrm>
        </p:spPr>
        <p:txBody>
          <a:bodyPr/>
          <a:lstStyle/>
          <a:p>
            <a:fld id="{7D9BB5D0-35E4-459D-AEF3-FE4D7C45CC19}" type="slidenum">
              <a:rPr lang="zh-CN" altLang="en-US" smtClean="0"/>
            </a:fld>
            <a:endParaRPr lang="zh-CN" altLang="en-US"/>
          </a:p>
        </p:txBody>
      </p:sp>
      <p:sp>
        <p:nvSpPr>
          <p:cNvPr id="57" name="文本框 56"/>
          <p:cNvSpPr txBox="1"/>
          <p:nvPr/>
        </p:nvSpPr>
        <p:spPr>
          <a:xfrm>
            <a:off x="801370" y="1068705"/>
            <a:ext cx="11029950" cy="1322070"/>
          </a:xfrm>
          <a:prstGeom prst="rect">
            <a:avLst/>
          </a:prstGeom>
          <a:noFill/>
        </p:spPr>
        <p:txBody>
          <a:bodyPr wrap="square" rtlCol="0" anchor="t">
            <a:spAutoFit/>
          </a:bodyPr>
          <a:p>
            <a:pPr marL="285750" indent="-285750">
              <a:buFont typeface="Arial" panose="020B0604020202020204" pitchFamily="34" charset="0"/>
              <a:buChar char="•"/>
            </a:pPr>
            <a:r>
              <a:rPr sz="2000">
                <a:latin typeface="Times New Roman" panose="02020603050405020304" charset="0"/>
                <a:ea typeface="ＭＳ 明朝" panose="02020609040205080304" charset="-128"/>
                <a:cs typeface="Times New Roman" panose="02020603050405020304" charset="0"/>
              </a:rPr>
              <a:t>Experimental results show that SE [1</a:t>
            </a:r>
            <a:r>
              <a:rPr lang="en-US" sz="2000">
                <a:latin typeface="Times New Roman" panose="02020603050405020304" charset="0"/>
                <a:ea typeface="ＭＳ 明朝" panose="02020609040205080304" charset="-128"/>
                <a:cs typeface="Times New Roman" panose="02020603050405020304" charset="0"/>
              </a:rPr>
              <a:t>5</a:t>
            </a:r>
            <a:r>
              <a:rPr sz="2000">
                <a:latin typeface="Times New Roman" panose="02020603050405020304" charset="0"/>
                <a:ea typeface="ＭＳ 明朝" panose="02020609040205080304" charset="-128"/>
                <a:cs typeface="Times New Roman" panose="02020603050405020304" charset="0"/>
              </a:rPr>
              <a:t>] and DE [1</a:t>
            </a:r>
            <a:r>
              <a:rPr lang="en-US" sz="2000">
                <a:latin typeface="Times New Roman" panose="02020603050405020304" charset="0"/>
                <a:ea typeface="ＭＳ 明朝" panose="02020609040205080304" charset="-128"/>
                <a:cs typeface="Times New Roman" panose="02020603050405020304" charset="0"/>
              </a:rPr>
              <a:t>6</a:t>
            </a:r>
            <a:r>
              <a:rPr sz="2000">
                <a:latin typeface="Times New Roman" panose="02020603050405020304" charset="0"/>
                <a:ea typeface="ＭＳ 明朝" panose="02020609040205080304" charset="-128"/>
                <a:cs typeface="Times New Roman" panose="02020603050405020304" charset="0"/>
              </a:rPr>
              <a:t>] algorithms with small-world network properties are superior to CJADE [1</a:t>
            </a:r>
            <a:r>
              <a:rPr lang="en-US" sz="2000">
                <a:latin typeface="Times New Roman" panose="02020603050405020304" charset="0"/>
                <a:ea typeface="ＭＳ 明朝" panose="02020609040205080304" charset="-128"/>
                <a:cs typeface="Times New Roman" panose="02020603050405020304" charset="0"/>
              </a:rPr>
              <a:t>7</a:t>
            </a:r>
            <a:r>
              <a:rPr sz="2000">
                <a:latin typeface="Times New Roman" panose="02020603050405020304" charset="0"/>
                <a:ea typeface="ＭＳ 明朝" panose="02020609040205080304" charset="-128"/>
                <a:cs typeface="Times New Roman" panose="02020603050405020304" charset="0"/>
              </a:rPr>
              <a:t>] and SCJADE [1</a:t>
            </a:r>
            <a:r>
              <a:rPr lang="en-US" sz="2000">
                <a:latin typeface="Times New Roman" panose="02020603050405020304" charset="0"/>
                <a:ea typeface="ＭＳ 明朝" panose="02020609040205080304" charset="-128"/>
                <a:cs typeface="Times New Roman" panose="02020603050405020304" charset="0"/>
              </a:rPr>
              <a:t>8</a:t>
            </a:r>
            <a:r>
              <a:rPr sz="2000">
                <a:latin typeface="Times New Roman" panose="02020603050405020304" charset="0"/>
                <a:ea typeface="ＭＳ 明朝" panose="02020609040205080304" charset="-128"/>
                <a:cs typeface="Times New Roman" panose="02020603050405020304" charset="0"/>
              </a:rPr>
              <a:t>] with scale-free network properties on WFLOP.</a:t>
            </a:r>
            <a:endParaRPr sz="2000">
              <a:latin typeface="Times New Roman" panose="02020603050405020304" charset="0"/>
              <a:ea typeface="ＭＳ 明朝" panose="02020609040205080304" charset="-128"/>
              <a:cs typeface="Times New Roman" panose="02020603050405020304" charset="0"/>
            </a:endParaRPr>
          </a:p>
          <a:p>
            <a:pPr marL="285750" indent="-285750">
              <a:buFont typeface="Arial" panose="020B0604020202020204" pitchFamily="34" charset="0"/>
              <a:buChar char="•"/>
            </a:pPr>
            <a:r>
              <a:rPr sz="2000">
                <a:latin typeface="Times New Roman" panose="02020603050405020304" charset="0"/>
                <a:ea typeface="ＭＳ 明朝" panose="02020609040205080304" charset="-128"/>
                <a:cs typeface="Times New Roman" panose="02020603050405020304" charset="0"/>
              </a:rPr>
              <a:t>We speculate that WFLOP is more oriented to multi-peak problems and therefore propose </a:t>
            </a:r>
            <a:r>
              <a:rPr lang="en-US" sz="2000">
                <a:latin typeface="Times New Roman" panose="02020603050405020304" charset="0"/>
                <a:ea typeface="ＭＳ 明朝" panose="02020609040205080304" charset="-128"/>
                <a:cs typeface="Times New Roman" panose="02020603050405020304" charset="0"/>
              </a:rPr>
              <a:t>the </a:t>
            </a:r>
            <a:r>
              <a:rPr sz="2000">
                <a:latin typeface="Times New Roman" panose="02020603050405020304" charset="0"/>
                <a:ea typeface="ＭＳ 明朝" panose="02020609040205080304" charset="-128"/>
                <a:cs typeface="Times New Roman" panose="02020603050405020304" charset="0"/>
              </a:rPr>
              <a:t>improved SE.</a:t>
            </a:r>
            <a:endParaRPr sz="2000">
              <a:latin typeface="Times New Roman" panose="02020603050405020304" charset="0"/>
              <a:ea typeface="ＭＳ 明朝" panose="02020609040205080304" charset="-128"/>
              <a:cs typeface="Times New Roman" panose="02020603050405020304" charset="0"/>
            </a:endParaRPr>
          </a:p>
        </p:txBody>
      </p:sp>
      <p:pic>
        <p:nvPicPr>
          <p:cNvPr id="3" name="图片 2"/>
          <p:cNvPicPr>
            <a:picLocks noChangeAspect="1"/>
          </p:cNvPicPr>
          <p:nvPr>
            <p:custDataLst>
              <p:tags r:id="rId1"/>
            </p:custDataLst>
          </p:nvPr>
        </p:nvPicPr>
        <p:blipFill>
          <a:blip r:embed="rId2"/>
          <a:stretch>
            <a:fillRect/>
          </a:stretch>
        </p:blipFill>
        <p:spPr>
          <a:xfrm>
            <a:off x="641350" y="2359660"/>
            <a:ext cx="11349355" cy="2795270"/>
          </a:xfrm>
          <a:prstGeom prst="rect">
            <a:avLst/>
          </a:prstGeom>
        </p:spPr>
      </p:pic>
      <p:sp>
        <p:nvSpPr>
          <p:cNvPr id="4" name="文本框 3"/>
          <p:cNvSpPr txBox="1"/>
          <p:nvPr/>
        </p:nvSpPr>
        <p:spPr>
          <a:xfrm>
            <a:off x="906145" y="5311775"/>
            <a:ext cx="10833100" cy="1198880"/>
          </a:xfrm>
          <a:prstGeom prst="rect">
            <a:avLst/>
          </a:prstGeom>
          <a:noFill/>
        </p:spPr>
        <p:txBody>
          <a:bodyPr wrap="square" rtlCol="0" anchor="t">
            <a:spAutoFit/>
          </a:bodyPr>
          <a:p>
            <a:r>
              <a:rPr lang="en-US" altLang="zh-CN" sz="1200">
                <a:latin typeface="Times New Roman" panose="02020603050405020304" charset="0"/>
                <a:cs typeface="Times New Roman" panose="02020603050405020304" charset="0"/>
              </a:rPr>
              <a:t>15.</a:t>
            </a:r>
            <a:r>
              <a:rPr lang="zh-CN" altLang="en-US" sz="1200">
                <a:latin typeface="Times New Roman" panose="02020603050405020304" charset="0"/>
                <a:cs typeface="Times New Roman" panose="02020603050405020304" charset="0"/>
              </a:rPr>
              <a:t>Tang, D. (2019). Spherical evolution for solving continuous optimization problems. Applied Soft Computing, 81, 105499.</a:t>
            </a:r>
            <a:endParaRPr lang="zh-CN" altLang="en-US" sz="1200">
              <a:latin typeface="Times New Roman" panose="02020603050405020304" charset="0"/>
              <a:cs typeface="Times New Roman" panose="02020603050405020304" charset="0"/>
            </a:endParaRPr>
          </a:p>
          <a:p>
            <a:r>
              <a:rPr lang="en-US" altLang="zh-CN" sz="1200">
                <a:latin typeface="Times New Roman" panose="02020603050405020304" charset="0"/>
                <a:cs typeface="Times New Roman" panose="02020603050405020304" charset="0"/>
              </a:rPr>
              <a:t>16.Das, S., &amp; Suganthan, P. N. (2010). Differential evolution: A survey of the state-of-the-art. IEEE transactions on evolutionary computation, 15(1), 4-31.</a:t>
            </a:r>
            <a:endParaRPr lang="en-US" altLang="zh-CN" sz="1200">
              <a:latin typeface="Times New Roman" panose="02020603050405020304" charset="0"/>
              <a:cs typeface="Times New Roman" panose="02020603050405020304" charset="0"/>
            </a:endParaRPr>
          </a:p>
          <a:p>
            <a:r>
              <a:rPr lang="en-US" altLang="zh-CN" sz="1200">
                <a:latin typeface="Times New Roman" panose="02020603050405020304" charset="0"/>
                <a:cs typeface="Times New Roman" panose="02020603050405020304" charset="0"/>
              </a:rPr>
              <a:t>17.Gao, S., Yu, Y., Wang, Y., Wang, J., Cheng, J., &amp; Zhou, M. (2019). Chaotic local search-based differential evolution algorithms for optimization. IEEE Transactions on Systems, Man, and Cybernetics: Systems, 51(6), 3954-3967.</a:t>
            </a:r>
            <a:endParaRPr lang="en-US" altLang="zh-CN" sz="1200">
              <a:latin typeface="Times New Roman" panose="02020603050405020304" charset="0"/>
              <a:cs typeface="Times New Roman" panose="02020603050405020304" charset="0"/>
            </a:endParaRPr>
          </a:p>
          <a:p>
            <a:r>
              <a:rPr lang="en-US" altLang="zh-CN" sz="1200">
                <a:latin typeface="Times New Roman" panose="02020603050405020304" charset="0"/>
                <a:cs typeface="Times New Roman" panose="02020603050405020304" charset="0"/>
              </a:rPr>
              <a:t>18.Xu, Z., Gao, S., Yang, H., &amp; Lei, Z. (2021). SCJADE: Yet Another State‐of‐the‐Art Differential Evolution Algorithm. IEEJ Transactions on Electrical and Electronic Engineering, 16(4), 644-646.</a:t>
            </a:r>
            <a:endParaRPr lang="en-US" altLang="zh-CN" sz="1200">
              <a:latin typeface="Times New Roman" panose="02020603050405020304" charset="0"/>
              <a:cs typeface="Times New Roman" panose="02020603050405020304" charset="0"/>
            </a:endParaRPr>
          </a:p>
        </p:txBody>
      </p:sp>
      <p:cxnSp>
        <p:nvCxnSpPr>
          <p:cNvPr id="27"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平行四边形 62"/>
          <p:cNvSpPr/>
          <p:nvPr/>
        </p:nvSpPr>
        <p:spPr>
          <a:xfrm>
            <a:off x="365760" y="313055"/>
            <a:ext cx="763270"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30" name="矩形 63"/>
          <p:cNvSpPr/>
          <p:nvPr/>
        </p:nvSpPr>
        <p:spPr>
          <a:xfrm>
            <a:off x="1487170" y="332105"/>
            <a:ext cx="10511155" cy="706755"/>
          </a:xfrm>
          <a:prstGeom prst="rect">
            <a:avLst/>
          </a:prstGeom>
        </p:spPr>
        <p:txBody>
          <a:bodyPr wrap="square">
            <a:spAutoFit/>
          </a:bodyPr>
          <a:lstStyle/>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sz="2000">
                <a:latin typeface="Times New Roman" panose="02020603050405020304" charset="0"/>
                <a:ea typeface="ＭＳ 明朝" panose="02020609040205080304" charset="-128"/>
                <a:cs typeface="Times New Roman" panose="02020603050405020304" charset="0"/>
                <a:sym typeface="+mn-ea"/>
              </a:rPr>
              <a:t>Theoretical basis</a:t>
            </a:r>
            <a:endParaRPr sz="2000">
              <a:latin typeface="Times New Roman" panose="02020603050405020304" charset="0"/>
              <a:ea typeface="ＭＳ 明朝" panose="02020609040205080304" charset="-128"/>
              <a:cs typeface="Times New Roman" panose="02020603050405020304" charset="0"/>
              <a:sym typeface="+mn-ea"/>
            </a:endParaRPr>
          </a:p>
          <a:p>
            <a:pPr lvl="0"/>
            <a:endParaRPr kumimoji="1" lang="ja-JP" altLang="en-US" sz="2000" b="1" dirty="0">
              <a:latin typeface="ＭＳ 明朝" panose="02020609040205080304" charset="-128"/>
              <a:ea typeface="ＭＳ 明朝" panose="02020609040205080304" charset="-128"/>
              <a:cs typeface="ＭＳ 明朝" panose="02020609040205080304" charset="-128"/>
              <a:sym typeface="+mn-e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7166" y="1156448"/>
            <a:ext cx="6040922" cy="5217458"/>
          </a:xfrm>
        </p:spPr>
        <p:txBody>
          <a:bodyPr>
            <a:normAutofit fontScale="35000" lnSpcReduction="20000"/>
          </a:bodyPr>
          <a:lstStyle/>
          <a:p>
            <a:pPr algn="l" fontAlgn="base">
              <a:lnSpc>
                <a:spcPct val="170000"/>
              </a:lnSpc>
            </a:pPr>
            <a:r>
              <a:rPr sz="6200" dirty="0">
                <a:latin typeface="Times New Roman" panose="02020603050405020304" charset="0"/>
                <a:cs typeface="Times New Roman" panose="02020603050405020304" charset="0"/>
              </a:rPr>
              <a:t>In order to achieve "carbon neutrality by 2050," the Japanese government announced the Sixth Basic Energy Plan in October 2021.</a:t>
            </a:r>
            <a:endParaRPr sz="6200" dirty="0">
              <a:latin typeface="Times New Roman" panose="02020603050405020304" charset="0"/>
              <a:cs typeface="Times New Roman" panose="02020603050405020304" charset="0"/>
            </a:endParaRPr>
          </a:p>
          <a:p>
            <a:pPr algn="l" fontAlgn="base">
              <a:lnSpc>
                <a:spcPct val="170000"/>
              </a:lnSpc>
            </a:pPr>
            <a:endParaRPr sz="6200" dirty="0">
              <a:latin typeface="Times New Roman" panose="02020603050405020304" charset="0"/>
              <a:cs typeface="Times New Roman" panose="02020603050405020304" charset="0"/>
            </a:endParaRPr>
          </a:p>
          <a:p>
            <a:pPr algn="l" fontAlgn="base">
              <a:lnSpc>
                <a:spcPct val="170000"/>
              </a:lnSpc>
            </a:pPr>
            <a:r>
              <a:rPr sz="6200" dirty="0">
                <a:latin typeface="Times New Roman" panose="02020603050405020304" charset="0"/>
                <a:cs typeface="Times New Roman" panose="02020603050405020304" charset="0"/>
              </a:rPr>
              <a:t>The share of </a:t>
            </a:r>
            <a:r>
              <a:rPr sz="6200" dirty="0">
                <a:solidFill>
                  <a:srgbClr val="FF0000"/>
                </a:solidFill>
                <a:latin typeface="Times New Roman" panose="02020603050405020304" charset="0"/>
                <a:cs typeface="Times New Roman" panose="02020603050405020304" charset="0"/>
              </a:rPr>
              <a:t>renewable energy</a:t>
            </a:r>
            <a:r>
              <a:rPr sz="6200" dirty="0">
                <a:latin typeface="Times New Roman" panose="02020603050405020304" charset="0"/>
                <a:cs typeface="Times New Roman" panose="02020603050405020304" charset="0"/>
              </a:rPr>
              <a:t> was 22-24% in the previous plan, but has been raised to 36-38% in the current review. Nuclear power will continue to be maintained at 20-22%.</a:t>
            </a:r>
            <a:endParaRPr sz="6200" dirty="0">
              <a:latin typeface="Times New Roman" panose="02020603050405020304" charset="0"/>
              <a:cs typeface="Times New Roman" panose="02020603050405020304" charset="0"/>
            </a:endParaRPr>
          </a:p>
          <a:p>
            <a:pPr algn="l" fontAlgn="base">
              <a:lnSpc>
                <a:spcPct val="170000"/>
              </a:lnSpc>
            </a:pPr>
            <a:endParaRPr sz="6200" dirty="0">
              <a:latin typeface="Times New Roman" panose="02020603050405020304" charset="0"/>
              <a:cs typeface="Times New Roman" panose="02020603050405020304" charset="0"/>
            </a:endParaRPr>
          </a:p>
          <a:p>
            <a:pPr algn="l" fontAlgn="base">
              <a:lnSpc>
                <a:spcPct val="170000"/>
              </a:lnSpc>
            </a:pPr>
            <a:endParaRPr sz="6200" dirty="0">
              <a:latin typeface="Times New Roman" panose="02020603050405020304" charset="0"/>
              <a:cs typeface="Times New Roman" panose="02020603050405020304" charset="0"/>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a:p>
        </p:txBody>
      </p:sp>
      <p:sp>
        <p:nvSpPr>
          <p:cNvPr id="10" name="文本框 9"/>
          <p:cNvSpPr txBox="1"/>
          <p:nvPr/>
        </p:nvSpPr>
        <p:spPr>
          <a:xfrm>
            <a:off x="479376" y="6393903"/>
            <a:ext cx="11139173" cy="30777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ja-JP" altLang="en-US" sz="1400" b="0" i="0" dirty="0">
                <a:solidFill>
                  <a:srgbClr val="333333"/>
                </a:solidFill>
                <a:effectLst/>
                <a:latin typeface="游ゴシック" panose="020B0400000000000000" pitchFamily="50" charset="-128"/>
                <a:ea typeface="游ゴシック" panose="020B0400000000000000" pitchFamily="50" charset="-128"/>
              </a:rPr>
              <a:t>参考：</a:t>
            </a:r>
            <a:r>
              <a:rPr lang="ja-JP" altLang="en-US" sz="1400" b="0" i="0" u="sng" dirty="0">
                <a:solidFill>
                  <a:srgbClr val="1B3A40"/>
                </a:solidFill>
                <a:effectLst/>
                <a:latin typeface="游ゴシック" panose="020B0400000000000000" pitchFamily="50" charset="-128"/>
                <a:ea typeface="游ゴシック" panose="020B0400000000000000" pitchFamily="50" charset="-128"/>
                <a:hlinkClick r:id="rId1"/>
              </a:rPr>
              <a:t>経済産業省 資源エネルギー庁「</a:t>
            </a:r>
            <a:r>
              <a:rPr lang="en-US" altLang="ja-JP" sz="1400" b="0" i="0" u="sng" dirty="0">
                <a:solidFill>
                  <a:srgbClr val="1B3A40"/>
                </a:solidFill>
                <a:effectLst/>
                <a:latin typeface="游ゴシック" panose="020B0400000000000000" pitchFamily="50" charset="-128"/>
                <a:ea typeface="游ゴシック" panose="020B0400000000000000" pitchFamily="50" charset="-128"/>
                <a:hlinkClick r:id="rId1"/>
              </a:rPr>
              <a:t>2050</a:t>
            </a:r>
            <a:r>
              <a:rPr lang="ja-JP" altLang="en-US" sz="1400" b="0" i="0" u="sng" dirty="0">
                <a:solidFill>
                  <a:srgbClr val="1B3A40"/>
                </a:solidFill>
                <a:effectLst/>
                <a:latin typeface="游ゴシック" panose="020B0400000000000000" pitchFamily="50" charset="-128"/>
                <a:ea typeface="游ゴシック" panose="020B0400000000000000" pitchFamily="50" charset="-128"/>
                <a:hlinkClick r:id="rId1"/>
              </a:rPr>
              <a:t>年カーボンニュートラルを目指す　日本の新たな「エネルギー基本計画」」</a:t>
            </a:r>
            <a:endParaRPr lang="zh-CN" altLang="en-US" sz="1400" dirty="0"/>
          </a:p>
        </p:txBody>
      </p:sp>
      <p:pic>
        <p:nvPicPr>
          <p:cNvPr id="13" name="图片 12"/>
          <p:cNvPicPr>
            <a:picLocks noChangeAspect="1"/>
          </p:cNvPicPr>
          <p:nvPr/>
        </p:nvPicPr>
        <p:blipFill>
          <a:blip r:embed="rId2"/>
          <a:stretch>
            <a:fillRect/>
          </a:stretch>
        </p:blipFill>
        <p:spPr>
          <a:xfrm>
            <a:off x="7198358" y="791566"/>
            <a:ext cx="4598819" cy="5517232"/>
          </a:xfrm>
          <a:prstGeom prst="rect">
            <a:avLst/>
          </a:prstGeom>
        </p:spPr>
      </p:pic>
      <p:cxnSp>
        <p:nvCxnSpPr>
          <p:cNvPr id="15" name="直接连接符 61"/>
          <p:cNvCxnSpPr/>
          <p:nvPr>
            <p:custDataLst>
              <p:tags r:id="rId3"/>
            </p:custDataLst>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平行四边形 62"/>
          <p:cNvSpPr/>
          <p:nvPr>
            <p:custDataLst>
              <p:tags r:id="rId4"/>
            </p:custDataLst>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7" name="矩形 63"/>
          <p:cNvSpPr/>
          <p:nvPr>
            <p:custDataLst>
              <p:tags r:id="rId5"/>
            </p:custDataLst>
          </p:nvPr>
        </p:nvSpPr>
        <p:spPr>
          <a:xfrm>
            <a:off x="1350462" y="285381"/>
            <a:ext cx="6504940" cy="460375"/>
          </a:xfrm>
          <a:prstGeom prst="rect">
            <a:avLst/>
          </a:prstGeom>
        </p:spPr>
        <p:txBody>
          <a:bodyPr wrap="square">
            <a:spAutoFit/>
          </a:bodyPr>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endParaRPr kumimoji="1" lang="ja-JP" altLang="en-US" sz="2400"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9145270" y="6236335"/>
            <a:ext cx="2743200" cy="365125"/>
          </a:xfrm>
        </p:spPr>
        <p:txBody>
          <a:bodyPr/>
          <a:lstStyle/>
          <a:p>
            <a:fld id="{7D9BB5D0-35E4-459D-AEF3-FE4D7C45CC19}" type="slidenum">
              <a:rPr lang="zh-CN" altLang="en-US" smtClean="0"/>
            </a:fld>
            <a:endParaRPr lang="zh-CN" altLang="en-US"/>
          </a:p>
        </p:txBody>
      </p:sp>
      <p:sp>
        <p:nvSpPr>
          <p:cNvPr id="57" name="文本框 56"/>
          <p:cNvSpPr txBox="1"/>
          <p:nvPr/>
        </p:nvSpPr>
        <p:spPr>
          <a:xfrm>
            <a:off x="801370" y="1068705"/>
            <a:ext cx="11029950" cy="1356995"/>
          </a:xfrm>
          <a:prstGeom prst="rect">
            <a:avLst/>
          </a:prstGeom>
          <a:noFill/>
        </p:spPr>
        <p:txBody>
          <a:bodyPr wrap="square" rtlCol="0" anchor="t">
            <a:noAutofit/>
          </a:bodyPr>
          <a:p>
            <a:pPr marL="285750" indent="-285750">
              <a:buFont typeface="Arial" panose="020B0604020202020204" pitchFamily="34" charset="0"/>
              <a:buChar char="•"/>
            </a:pPr>
            <a:r>
              <a:rPr sz="2000">
                <a:latin typeface="Times New Roman" panose="02020603050405020304" charset="0"/>
                <a:ea typeface="ＭＳ 明朝" panose="02020609040205080304" charset="-128"/>
                <a:cs typeface="Times New Roman" panose="02020603050405020304" charset="0"/>
              </a:rPr>
              <a:t>Experimental results show that the ISE</a:t>
            </a:r>
            <a:r>
              <a:rPr lang="en-US" sz="2000">
                <a:latin typeface="Times New Roman" panose="02020603050405020304" charset="0"/>
                <a:ea typeface="ＭＳ 明朝" panose="02020609040205080304" charset="-128"/>
                <a:cs typeface="Times New Roman" panose="02020603050405020304" charset="0"/>
              </a:rPr>
              <a:t> is</a:t>
            </a:r>
            <a:r>
              <a:rPr sz="2000">
                <a:latin typeface="Times New Roman" panose="02020603050405020304" charset="0"/>
                <a:ea typeface="ＭＳ 明朝" panose="02020609040205080304" charset="-128"/>
                <a:cs typeface="Times New Roman" panose="02020603050405020304" charset="0"/>
              </a:rPr>
              <a:t> superior to</a:t>
            </a:r>
            <a:r>
              <a:rPr lang="en-US" sz="2000">
                <a:latin typeface="Times New Roman" panose="02020603050405020304" charset="0"/>
                <a:ea typeface="ＭＳ 明朝" panose="02020609040205080304" charset="-128"/>
                <a:cs typeface="Times New Roman" panose="02020603050405020304" charset="0"/>
              </a:rPr>
              <a:t> </a:t>
            </a:r>
            <a:r>
              <a:rPr sz="2000">
                <a:latin typeface="Times New Roman" panose="02020603050405020304" charset="0"/>
                <a:ea typeface="ＭＳ 明朝" panose="02020609040205080304" charset="-128"/>
                <a:cs typeface="Times New Roman" panose="02020603050405020304" charset="0"/>
                <a:sym typeface="+mn-ea"/>
              </a:rPr>
              <a:t>SE</a:t>
            </a:r>
            <a:r>
              <a:rPr lang="en-US" sz="2000">
                <a:latin typeface="Times New Roman" panose="02020603050405020304" charset="0"/>
                <a:ea typeface="ＭＳ 明朝" panose="02020609040205080304" charset="-128"/>
                <a:cs typeface="Times New Roman" panose="02020603050405020304" charset="0"/>
                <a:sym typeface="+mn-ea"/>
              </a:rPr>
              <a:t>, DE,</a:t>
            </a:r>
            <a:r>
              <a:rPr sz="2000">
                <a:latin typeface="Times New Roman" panose="02020603050405020304" charset="0"/>
                <a:ea typeface="ＭＳ 明朝" panose="02020609040205080304" charset="-128"/>
                <a:cs typeface="Times New Roman" panose="02020603050405020304" charset="0"/>
              </a:rPr>
              <a:t> CJADE and SCJADE</a:t>
            </a:r>
            <a:r>
              <a:rPr lang="en-US" sz="2000">
                <a:latin typeface="Times New Roman" panose="02020603050405020304" charset="0"/>
                <a:ea typeface="ＭＳ 明朝" panose="02020609040205080304" charset="-128"/>
                <a:cs typeface="Times New Roman" panose="02020603050405020304" charset="0"/>
              </a:rPr>
              <a:t> on WFLOP</a:t>
            </a:r>
            <a:r>
              <a:rPr sz="2000">
                <a:latin typeface="Times New Roman" panose="02020603050405020304" charset="0"/>
                <a:ea typeface="ＭＳ 明朝" panose="02020609040205080304" charset="-128"/>
                <a:cs typeface="Times New Roman" panose="02020603050405020304" charset="0"/>
              </a:rPr>
              <a:t>.</a:t>
            </a:r>
            <a:endParaRPr sz="2000">
              <a:latin typeface="Times New Roman" panose="02020603050405020304" charset="0"/>
              <a:ea typeface="ＭＳ 明朝" panose="02020609040205080304" charset="-128"/>
              <a:cs typeface="Times New Roman" panose="02020603050405020304" charset="0"/>
            </a:endParaRPr>
          </a:p>
        </p:txBody>
      </p:sp>
      <p:cxnSp>
        <p:nvCxnSpPr>
          <p:cNvPr id="27"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平行四边形 62"/>
          <p:cNvSpPr/>
          <p:nvPr/>
        </p:nvSpPr>
        <p:spPr>
          <a:xfrm>
            <a:off x="365760" y="313055"/>
            <a:ext cx="763270"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30" name="矩形 63"/>
          <p:cNvSpPr/>
          <p:nvPr/>
        </p:nvSpPr>
        <p:spPr>
          <a:xfrm>
            <a:off x="1487170" y="332105"/>
            <a:ext cx="10511155" cy="706755"/>
          </a:xfrm>
          <a:prstGeom prst="rect">
            <a:avLst/>
          </a:prstGeom>
        </p:spPr>
        <p:txBody>
          <a:bodyPr wrap="square">
            <a:spAutoFit/>
          </a:bodyPr>
          <a:lstStyle/>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lang="en-US" altLang="zh-CN" sz="2000" dirty="0">
                <a:solidFill>
                  <a:srgbClr val="000000"/>
                </a:solidFill>
                <a:latin typeface="Times New Roman" panose="02020603050405020304" charset="0"/>
                <a:ea typeface="SimHei" panose="02010609060101010101" pitchFamily="2" charset="-122"/>
                <a:cs typeface="Times New Roman" panose="02020603050405020304" charset="0"/>
                <a:sym typeface="+mn-ea"/>
              </a:rPr>
              <a:t>Experimental </a:t>
            </a:r>
            <a:r>
              <a:rPr lang="en-US" altLang="zh-CN" sz="2000" dirty="0" smtClean="0">
                <a:solidFill>
                  <a:srgbClr val="000000"/>
                </a:solidFill>
                <a:latin typeface="Times New Roman" panose="02020603050405020304" charset="0"/>
                <a:ea typeface="SimHei" panose="02010609060101010101" pitchFamily="2" charset="-122"/>
                <a:cs typeface="Times New Roman" panose="02020603050405020304" charset="0"/>
                <a:sym typeface="+mn-ea"/>
              </a:rPr>
              <a:t>Results</a:t>
            </a:r>
            <a:endParaRPr lang="en-US" altLang="zh-CN" sz="2000" dirty="0">
              <a:solidFill>
                <a:srgbClr val="000000"/>
              </a:solidFill>
              <a:latin typeface="Times New Roman" panose="02020603050405020304" charset="0"/>
              <a:ea typeface="SimHei" panose="02010609060101010101" pitchFamily="2" charset="-122"/>
              <a:cs typeface="Times New Roman" panose="02020603050405020304" charset="0"/>
              <a:sym typeface="+mn-ea"/>
            </a:endParaRPr>
          </a:p>
          <a:p>
            <a:pPr lvl="0"/>
            <a:endParaRPr kumimoji="1" lang="ja-JP" altLang="en-US" sz="2000" b="1" dirty="0">
              <a:latin typeface="ＭＳ 明朝" panose="02020609040205080304" charset="-128"/>
              <a:ea typeface="ＭＳ 明朝" panose="02020609040205080304" charset="-128"/>
              <a:cs typeface="ＭＳ 明朝" panose="02020609040205080304" charset="-128"/>
              <a:sym typeface="+mn-ea"/>
            </a:endParaRPr>
          </a:p>
        </p:txBody>
      </p:sp>
      <p:pic>
        <p:nvPicPr>
          <p:cNvPr id="5" name="图片 4"/>
          <p:cNvPicPr>
            <a:picLocks noChangeAspect="1"/>
          </p:cNvPicPr>
          <p:nvPr/>
        </p:nvPicPr>
        <p:blipFill>
          <a:blip r:embed="rId1"/>
          <a:stretch>
            <a:fillRect/>
          </a:stretch>
        </p:blipFill>
        <p:spPr>
          <a:xfrm>
            <a:off x="3449320" y="1656715"/>
            <a:ext cx="5695950" cy="1069975"/>
          </a:xfrm>
          <a:prstGeom prst="rect">
            <a:avLst/>
          </a:prstGeom>
        </p:spPr>
      </p:pic>
      <p:sp>
        <p:nvSpPr>
          <p:cNvPr id="6" name="文本框 5"/>
          <p:cNvSpPr txBox="1"/>
          <p:nvPr/>
        </p:nvSpPr>
        <p:spPr>
          <a:xfrm>
            <a:off x="4279265" y="2811145"/>
            <a:ext cx="4293235" cy="337185"/>
          </a:xfrm>
          <a:prstGeom prst="rect">
            <a:avLst/>
          </a:prstGeom>
          <a:noFill/>
        </p:spPr>
        <p:txBody>
          <a:bodyPr wrap="square" rtlCol="0" anchor="t">
            <a:spAutoFit/>
          </a:bodyPr>
          <a:p>
            <a:r>
              <a:rPr lang="zh-CN" altLang="en-US" sz="1600">
                <a:latin typeface="Times New Roman" panose="02020603050405020304" charset="0"/>
                <a:cs typeface="Times New Roman" panose="02020603050405020304" charset="0"/>
              </a:rPr>
              <a:t>Friedman test of five algorithms on WFLOP.</a:t>
            </a:r>
            <a:endParaRPr lang="zh-CN" altLang="en-US" sz="1600">
              <a:latin typeface="Times New Roman" panose="02020603050405020304" charset="0"/>
              <a:cs typeface="Times New Roman" panose="02020603050405020304" charset="0"/>
            </a:endParaRPr>
          </a:p>
        </p:txBody>
      </p:sp>
      <p:sp>
        <p:nvSpPr>
          <p:cNvPr id="7" name="文本框 6"/>
          <p:cNvSpPr txBox="1"/>
          <p:nvPr/>
        </p:nvSpPr>
        <p:spPr>
          <a:xfrm>
            <a:off x="3944620" y="6236335"/>
            <a:ext cx="4529455" cy="368300"/>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 Conversion efficiency on wind distribution P1</a:t>
            </a:r>
            <a:endParaRPr lang="zh-CN" altLang="en-US">
              <a:latin typeface="Times New Roman" panose="02020603050405020304" charset="0"/>
              <a:cs typeface="Times New Roman" panose="02020603050405020304" charset="0"/>
            </a:endParaRPr>
          </a:p>
        </p:txBody>
      </p:sp>
      <p:pic>
        <p:nvPicPr>
          <p:cNvPr id="4" name="图片 3"/>
          <p:cNvPicPr>
            <a:picLocks noChangeAspect="1"/>
          </p:cNvPicPr>
          <p:nvPr>
            <p:custDataLst>
              <p:tags r:id="rId2"/>
            </p:custDataLst>
          </p:nvPr>
        </p:nvPicPr>
        <p:blipFill>
          <a:blip r:embed="rId3"/>
          <a:stretch>
            <a:fillRect/>
          </a:stretch>
        </p:blipFill>
        <p:spPr>
          <a:xfrm>
            <a:off x="1941830" y="3344545"/>
            <a:ext cx="8729345" cy="269049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a:xfrm>
            <a:off x="8601075" y="6356350"/>
            <a:ext cx="2743200" cy="365125"/>
          </a:xfrm>
        </p:spPr>
        <p:txBody>
          <a:bodyPr/>
          <a:lstStyle/>
          <a:p>
            <a:fld id="{7D9BB5D0-35E4-459D-AEF3-FE4D7C45CC19}" type="slidenum">
              <a:rPr lang="zh-CN" altLang="en-US" smtClean="0"/>
            </a:fld>
            <a:endParaRPr lang="zh-CN" altLang="en-US"/>
          </a:p>
        </p:txBody>
      </p:sp>
      <p:sp>
        <p:nvSpPr>
          <p:cNvPr id="11" name="文本框 10"/>
          <p:cNvSpPr txBox="1"/>
          <p:nvPr/>
        </p:nvSpPr>
        <p:spPr>
          <a:xfrm>
            <a:off x="898525" y="1130935"/>
            <a:ext cx="10361295" cy="829945"/>
          </a:xfrm>
          <a:prstGeom prst="rect">
            <a:avLst/>
          </a:prstGeom>
          <a:noFill/>
        </p:spPr>
        <p:txBody>
          <a:bodyPr wrap="square" rtlCol="0" anchor="t">
            <a:spAutoFit/>
          </a:bodyPr>
          <a:p>
            <a:r>
              <a:rPr sz="2400">
                <a:latin typeface="Times New Roman" panose="02020603050405020304" charset="0"/>
                <a:ea typeface="ＭＳ 明朝" panose="02020609040205080304" charset="-128"/>
                <a:cs typeface="Times New Roman" panose="02020603050405020304" charset="0"/>
              </a:rPr>
              <a:t>ISE </a:t>
            </a:r>
            <a:r>
              <a:rPr lang="en-US" sz="2400">
                <a:latin typeface="Times New Roman" panose="02020603050405020304" charset="0"/>
                <a:ea typeface="ＭＳ 明朝" panose="02020609040205080304" charset="-128"/>
                <a:cs typeface="Times New Roman" panose="02020603050405020304" charset="0"/>
              </a:rPr>
              <a:t>i</a:t>
            </a:r>
            <a:r>
              <a:rPr sz="2400">
                <a:latin typeface="Times New Roman" panose="02020603050405020304" charset="0"/>
                <a:ea typeface="ＭＳ 明朝" panose="02020609040205080304" charset="-128"/>
                <a:cs typeface="Times New Roman" panose="02020603050405020304" charset="0"/>
              </a:rPr>
              <a:t>s also found to be significantly better than the SUGGA </a:t>
            </a:r>
            <a:r>
              <a:rPr lang="en-US" sz="2400">
                <a:latin typeface="Times New Roman" panose="02020603050405020304" charset="0"/>
                <a:ea typeface="ＭＳ 明朝" panose="02020609040205080304" charset="-128"/>
                <a:cs typeface="Times New Roman" panose="02020603050405020304" charset="0"/>
              </a:rPr>
              <a:t>and LSHADE (Top algorithms in the field of MHAs)</a:t>
            </a:r>
            <a:r>
              <a:rPr sz="2400">
                <a:latin typeface="Times New Roman" panose="02020603050405020304" charset="0"/>
                <a:ea typeface="ＭＳ 明朝" panose="02020609040205080304" charset="-128"/>
                <a:cs typeface="Times New Roman" panose="02020603050405020304" charset="0"/>
              </a:rPr>
              <a:t> .</a:t>
            </a:r>
            <a:endParaRPr sz="2400">
              <a:latin typeface="Times New Roman" panose="02020603050405020304" charset="0"/>
              <a:ea typeface="ＭＳ 明朝" panose="02020609040205080304" charset="-128"/>
              <a:cs typeface="Times New Roman" panose="02020603050405020304" charset="0"/>
            </a:endParaRPr>
          </a:p>
        </p:txBody>
      </p:sp>
      <p:cxnSp>
        <p:nvCxnSpPr>
          <p:cNvPr id="27" name="直接连接符 61"/>
          <p:cNvCxnSpPr/>
          <p:nvPr/>
        </p:nvCxnSpPr>
        <p:spPr>
          <a:xfrm>
            <a:off x="800735" y="792480"/>
            <a:ext cx="9870440" cy="120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平行四边形 62"/>
          <p:cNvSpPr/>
          <p:nvPr/>
        </p:nvSpPr>
        <p:spPr>
          <a:xfrm>
            <a:off x="365760" y="313055"/>
            <a:ext cx="763270" cy="47942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3</a:t>
            </a:r>
            <a:endParaRPr lang="en-US" altLang="zh-CN" sz="3600" dirty="0">
              <a:solidFill>
                <a:schemeClr val="tx1">
                  <a:lumMod val="75000"/>
                  <a:lumOff val="25000"/>
                </a:schemeClr>
              </a:solidFill>
            </a:endParaRPr>
          </a:p>
        </p:txBody>
      </p:sp>
      <p:sp>
        <p:nvSpPr>
          <p:cNvPr id="30" name="矩形 63"/>
          <p:cNvSpPr/>
          <p:nvPr/>
        </p:nvSpPr>
        <p:spPr>
          <a:xfrm>
            <a:off x="1487170" y="332105"/>
            <a:ext cx="10511155" cy="706755"/>
          </a:xfrm>
          <a:prstGeom prst="rect">
            <a:avLst/>
          </a:prstGeom>
        </p:spPr>
        <p:txBody>
          <a:bodyPr wrap="square">
            <a:spAutoFit/>
          </a:bodyPr>
          <a:p>
            <a:pPr lvl="0"/>
            <a:r>
              <a:rPr lang="en-US" altLang="zh-CN" sz="2000">
                <a:latin typeface="Times New Roman" panose="02020603050405020304" charset="0"/>
                <a:cs typeface="Times New Roman" panose="02020603050405020304" charset="0"/>
                <a:sym typeface="+mn-ea"/>
              </a:rPr>
              <a:t>I</a:t>
            </a:r>
            <a:r>
              <a:rPr lang="zh-CN" altLang="en-US" sz="2000">
                <a:latin typeface="Times New Roman" panose="02020603050405020304" charset="0"/>
                <a:cs typeface="Times New Roman" panose="02020603050405020304" charset="0"/>
                <a:sym typeface="+mn-ea"/>
              </a:rPr>
              <a:t>mproved spherical evolution</a:t>
            </a:r>
            <a:r>
              <a:rPr lang="en-US" altLang="zh-CN" sz="2000">
                <a:latin typeface="Times New Roman" panose="02020603050405020304" charset="0"/>
                <a:cs typeface="Times New Roman" panose="02020603050405020304" charset="0"/>
                <a:sym typeface="+mn-ea"/>
              </a:rPr>
              <a:t> </a:t>
            </a:r>
            <a:r>
              <a:rPr lang="en-US" altLang="ja-JP" sz="2000" dirty="0" smtClean="0">
                <a:latin typeface="Times New Roman" panose="02020603050405020304" charset="0"/>
                <a:ea typeface="ＭＳ Ｐゴシック" panose="020B0600070205080204" charset="-128"/>
                <a:cs typeface="Times New Roman" panose="02020603050405020304" charset="0"/>
                <a:sym typeface="+mn-ea"/>
              </a:rPr>
              <a:t>- </a:t>
            </a:r>
            <a:r>
              <a:rPr lang="en-US" altLang="zh-CN" sz="2000" dirty="0">
                <a:solidFill>
                  <a:srgbClr val="000000"/>
                </a:solidFill>
                <a:latin typeface="Times New Roman" panose="02020603050405020304" charset="0"/>
                <a:ea typeface="SimHei" panose="02010609060101010101" pitchFamily="2" charset="-122"/>
                <a:cs typeface="Times New Roman" panose="02020603050405020304" charset="0"/>
                <a:sym typeface="+mn-ea"/>
              </a:rPr>
              <a:t>Experimental </a:t>
            </a:r>
            <a:r>
              <a:rPr lang="en-US" altLang="zh-CN" sz="2000" dirty="0" smtClean="0">
                <a:solidFill>
                  <a:srgbClr val="000000"/>
                </a:solidFill>
                <a:latin typeface="Times New Roman" panose="02020603050405020304" charset="0"/>
                <a:ea typeface="SimHei" panose="02010609060101010101" pitchFamily="2" charset="-122"/>
                <a:cs typeface="Times New Roman" panose="02020603050405020304" charset="0"/>
                <a:sym typeface="+mn-ea"/>
              </a:rPr>
              <a:t>results</a:t>
            </a:r>
            <a:endParaRPr lang="en-US" altLang="zh-CN" sz="2000" dirty="0">
              <a:solidFill>
                <a:srgbClr val="000000"/>
              </a:solidFill>
              <a:latin typeface="Times New Roman" panose="02020603050405020304" charset="0"/>
              <a:ea typeface="SimHei" panose="02010609060101010101" pitchFamily="2" charset="-122"/>
              <a:cs typeface="Times New Roman" panose="02020603050405020304" charset="0"/>
              <a:sym typeface="+mn-ea"/>
            </a:endParaRPr>
          </a:p>
          <a:p>
            <a:pPr lvl="0"/>
            <a:endParaRPr kumimoji="1" lang="ja-JP" altLang="en-US" sz="2000" b="1" dirty="0">
              <a:latin typeface="Times New Roman" panose="02020603050405020304" charset="0"/>
              <a:ea typeface="ＭＳ 明朝" panose="02020609040205080304" charset="-128"/>
              <a:cs typeface="Times New Roman" panose="02020603050405020304" charset="0"/>
              <a:sym typeface="+mn-ea"/>
            </a:endParaRPr>
          </a:p>
        </p:txBody>
      </p:sp>
      <p:pic>
        <p:nvPicPr>
          <p:cNvPr id="3" name="图片 2"/>
          <p:cNvPicPr>
            <a:picLocks noChangeAspect="1"/>
          </p:cNvPicPr>
          <p:nvPr>
            <p:custDataLst>
              <p:tags r:id="rId1"/>
            </p:custDataLst>
          </p:nvPr>
        </p:nvPicPr>
        <p:blipFill>
          <a:blip r:embed="rId2"/>
          <a:stretch>
            <a:fillRect/>
          </a:stretch>
        </p:blipFill>
        <p:spPr>
          <a:xfrm>
            <a:off x="2094865" y="2612390"/>
            <a:ext cx="7748270" cy="357060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4049395" y="4726305"/>
            <a:ext cx="2625725" cy="3429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 name="正方形/長方形 1"/>
          <p:cNvSpPr/>
          <p:nvPr/>
        </p:nvSpPr>
        <p:spPr>
          <a:xfrm>
            <a:off x="3650697" y="1366044"/>
            <a:ext cx="6096000" cy="4154170"/>
          </a:xfrm>
          <a:prstGeom prst="rect">
            <a:avLst/>
          </a:prstGeom>
        </p:spPr>
        <p:txBody>
          <a:bodyPr>
            <a:spAutoFit/>
          </a:bodyPr>
          <a:lstStyle/>
          <a:p>
            <a:r>
              <a:rPr lang="en-US" altLang="ja-JP" sz="2400" dirty="0">
                <a:latin typeface="Times New Roman" panose="02020603050405020304" charset="0"/>
                <a:cs typeface="Times New Roman" panose="02020603050405020304" charset="0"/>
              </a:rPr>
              <a:t> </a:t>
            </a:r>
            <a:r>
              <a:rPr lang="en-US" altLang="ja-JP" sz="2400" dirty="0" smtClean="0">
                <a:latin typeface="Times New Roman" panose="02020603050405020304" charset="0"/>
                <a:cs typeface="Times New Roman" panose="02020603050405020304" charset="0"/>
              </a:rPr>
              <a:t>    1</a:t>
            </a:r>
            <a:r>
              <a:rPr lang="en-US" altLang="ja-JP" sz="2400" dirty="0">
                <a:latin typeface="Times New Roman" panose="02020603050405020304" charset="0"/>
                <a:cs typeface="Times New Roman" panose="02020603050405020304" charset="0"/>
              </a:rPr>
              <a:t>. </a:t>
            </a:r>
            <a:r>
              <a:rPr lang="en-US" altLang="ja-JP" sz="2400" dirty="0" smtClean="0">
                <a:latin typeface="Times New Roman" panose="02020603050405020304" charset="0"/>
                <a:cs typeface="Times New Roman" panose="02020603050405020304" charset="0"/>
              </a:rPr>
              <a:t>Background</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a:p>
            <a:r>
              <a:rPr lang="en-US" altLang="ja-JP" sz="2400" dirty="0">
                <a:latin typeface="Times New Roman" panose="02020603050405020304" charset="0"/>
                <a:cs typeface="Times New Roman" panose="02020603050405020304" charset="0"/>
              </a:rPr>
              <a:t>     2. Spatial information sampling </a:t>
            </a:r>
            <a:r>
              <a:rPr lang="en-US" altLang="ja-JP" sz="2400" dirty="0" smtClean="0">
                <a:latin typeface="Times New Roman" panose="02020603050405020304" charset="0"/>
                <a:cs typeface="Times New Roman" panose="02020603050405020304" charset="0"/>
              </a:rPr>
              <a:t>algorithm</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r>
              <a:rPr lang="en-US" altLang="ja-JP" sz="2400" dirty="0" smtClean="0">
                <a:latin typeface="Times New Roman" panose="02020603050405020304" charset="0"/>
                <a:cs typeface="Times New Roman" panose="02020603050405020304" charset="0"/>
              </a:rPr>
              <a:t>     3. Improved spherical evolution</a:t>
            </a:r>
            <a:endParaRPr lang="en-US" altLang="ja-JP" sz="2400" dirty="0" smtClean="0">
              <a:latin typeface="Times New Roman" panose="02020603050405020304" charset="0"/>
              <a:cs typeface="Times New Roman" panose="02020603050405020304" charset="0"/>
            </a:endParaRPr>
          </a:p>
          <a:p>
            <a:endParaRPr lang="en-US" altLang="ja-JP" sz="2400" dirty="0" smtClean="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a:p>
            <a:r>
              <a:rPr lang="en-US" altLang="ja-JP" sz="2400" dirty="0">
                <a:latin typeface="Times New Roman" panose="02020603050405020304" charset="0"/>
                <a:cs typeface="Times New Roman" panose="02020603050405020304" charset="0"/>
              </a:rPr>
              <a:t>     4. Conclusion</a:t>
            </a:r>
            <a:endParaRPr lang="en-US" altLang="ja-JP" sz="2400" dirty="0">
              <a:latin typeface="Times New Roman" panose="02020603050405020304" charset="0"/>
              <a:cs typeface="Times New Roman" panose="02020603050405020304" charset="0"/>
            </a:endParaRPr>
          </a:p>
          <a:p>
            <a:endParaRPr lang="en-US" altLang="ja-JP" sz="2400" dirty="0">
              <a:latin typeface="Times New Roman" panose="02020603050405020304" charset="0"/>
              <a:cs typeface="Times New Roman" panose="02020603050405020304" charset="0"/>
            </a:endParaRPr>
          </a:p>
        </p:txBody>
      </p:sp>
      <p:sp>
        <p:nvSpPr>
          <p:cNvPr id="78" name="文本框 77"/>
          <p:cNvSpPr txBox="1"/>
          <p:nvPr/>
        </p:nvSpPr>
        <p:spPr>
          <a:xfrm>
            <a:off x="399415" y="318135"/>
            <a:ext cx="2305050" cy="5835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3200">
                <a:solidFill>
                  <a:schemeClr val="accent2">
                    <a:lumMod val="50000"/>
                  </a:schemeClr>
                </a:solidFill>
                <a:effectLst/>
                <a:latin typeface="Times New Roman Regular" panose="02020703060505090304" charset="0"/>
                <a:ea typeface="KaiTi" panose="02010609060101010101" charset="-122"/>
                <a:cs typeface="Times New Roman Regular" panose="02020703060505090304" charset="0"/>
              </a:rPr>
              <a:t>CONTENTS</a:t>
            </a:r>
            <a:endParaRPr lang="en-US" altLang="zh-CN" sz="3200">
              <a:solidFill>
                <a:schemeClr val="accent2">
                  <a:lumMod val="50000"/>
                </a:schemeClr>
              </a:solidFill>
              <a:effectLst/>
              <a:latin typeface="Times New Roman Regular" panose="02020703060505090304" charset="0"/>
              <a:ea typeface="KaiTi" panose="02010609060101010101" charset="-122"/>
              <a:cs typeface="Times New Roman Regular" panose="02020703060505090304" charset="0"/>
            </a:endParaRPr>
          </a:p>
        </p:txBody>
      </p:sp>
      <p:sp>
        <p:nvSpPr>
          <p:cNvPr id="3" name="灯片编号占位符 2"/>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endParaRPr lang="en-US" altLang="zh-CN" sz="3600" dirty="0">
              <a:solidFill>
                <a:schemeClr val="tx1">
                  <a:lumMod val="75000"/>
                  <a:lumOff val="25000"/>
                </a:schemeClr>
              </a:solidFill>
            </a:endParaRPr>
          </a:p>
        </p:txBody>
      </p:sp>
      <p:sp>
        <p:nvSpPr>
          <p:cNvPr id="2" name="矩形 1"/>
          <p:cNvSpPr/>
          <p:nvPr/>
        </p:nvSpPr>
        <p:spPr>
          <a:xfrm>
            <a:off x="1413510" y="229870"/>
            <a:ext cx="6504940" cy="645160"/>
          </a:xfrm>
          <a:prstGeom prst="rect">
            <a:avLst/>
          </a:prstGeom>
        </p:spPr>
        <p:txBody>
          <a:bodyPr wrap="square">
            <a:spAutoFit/>
          </a:bodyPr>
          <a:lstStyle/>
          <a:p>
            <a:pPr>
              <a:lnSpc>
                <a:spcPct val="150000"/>
              </a:lnSpc>
            </a:pP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Conclusion</a:t>
            </a:r>
            <a:endParaRPr lang="en-US" altLang="ja-JP" sz="2400" dirty="0">
              <a:latin typeface="Times New Roman Regular" panose="02020703060505090304" charset="0"/>
              <a:ea typeface="ＭＳ Ｐゴシック" panose="020B0600070205080204" charset="-128"/>
              <a:cs typeface="Times New Roman Regular" panose="02020703060505090304" charset="0"/>
              <a:sym typeface="+mn-ea"/>
            </a:endParaRPr>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graphicFrame>
        <p:nvGraphicFramePr>
          <p:cNvPr id="9" name="図表 8"/>
          <p:cNvGraphicFramePr/>
          <p:nvPr/>
        </p:nvGraphicFramePr>
        <p:xfrm>
          <a:off x="1876356" y="1007533"/>
          <a:ext cx="8629515" cy="57139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73145" y="2921635"/>
            <a:ext cx="5045710" cy="1014730"/>
          </a:xfrm>
          <a:prstGeom prst="rect">
            <a:avLst/>
          </a:prstGeom>
          <a:noFill/>
        </p:spPr>
        <p:txBody>
          <a:bodyPr wrap="square" rtlCol="0">
            <a:spAutoFit/>
          </a:bodyPr>
          <a:lstStyle/>
          <a:p>
            <a:pPr algn="ctr"/>
            <a:r>
              <a:rPr lang="en-US" altLang="zh-CN" sz="6000"/>
              <a:t>THANK YOU</a:t>
            </a:r>
            <a:endParaRPr lang="en-US" altLang="zh-CN" sz="6000"/>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太陽光発電（非住宅）システム費用について、日本(2016年)は28.9万円/kWであり、欧州(2014年)の15.5万円/kWと比べて、2倍近くの差があります。"/>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23481" y="3092073"/>
            <a:ext cx="5101282" cy="30142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604260" y="6106160"/>
            <a:ext cx="5137785" cy="36830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ja-JP" altLang="en-US" b="1" i="0" dirty="0">
                <a:solidFill>
                  <a:srgbClr val="333333"/>
                </a:solidFill>
                <a:effectLst/>
                <a:latin typeface="メイリオ" panose="020B0604030504040204" pitchFamily="50" charset="-128"/>
                <a:ea typeface="メイリオ" panose="020B0604030504040204" pitchFamily="50" charset="-128"/>
              </a:rPr>
              <a:t>日欧の太陽光発電（非住宅）システム費用比較</a:t>
            </a:r>
            <a:endParaRPr lang="zh-CN" altLang="en-US" dirty="0"/>
          </a:p>
        </p:txBody>
      </p:sp>
      <p:sp>
        <p:nvSpPr>
          <p:cNvPr id="10" name="文本框 9"/>
          <p:cNvSpPr txBox="1"/>
          <p:nvPr/>
        </p:nvSpPr>
        <p:spPr>
          <a:xfrm>
            <a:off x="1363532" y="2490174"/>
            <a:ext cx="7684796" cy="30777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ja-JP" altLang="en-US" sz="1400" dirty="0"/>
              <a:t>参考：経済産業省・資源エネルギー庁</a:t>
            </a:r>
            <a:r>
              <a:rPr lang="ja-JP" altLang="en-US" sz="1400" i="0" dirty="0">
                <a:solidFill>
                  <a:srgbClr val="333333"/>
                </a:solidFill>
                <a:effectLst/>
                <a:latin typeface="游ゴシック" panose="020B0400000000000000" pitchFamily="50" charset="-128"/>
                <a:ea typeface="游ゴシック" panose="020B0400000000000000" pitchFamily="50" charset="-128"/>
              </a:rPr>
              <a:t> </a:t>
            </a:r>
            <a:r>
              <a:rPr lang="ja-JP" altLang="en-US" sz="1400" i="0" u="sng" dirty="0">
                <a:solidFill>
                  <a:srgbClr val="555555"/>
                </a:solidFill>
                <a:effectLst/>
                <a:latin typeface="メイリオ" panose="020B0604030504040204" pitchFamily="50" charset="-128"/>
                <a:ea typeface="メイリオ" panose="020B0604030504040204" pitchFamily="50" charset="-128"/>
                <a:hlinkClick r:id="rId2"/>
              </a:rPr>
              <a:t>「再エネのコストを考える」</a:t>
            </a:r>
            <a:r>
              <a:rPr lang="ja-JP" altLang="en-US" sz="1400" i="0" u="sng" dirty="0">
                <a:solidFill>
                  <a:srgbClr val="555555"/>
                </a:solidFill>
                <a:effectLst/>
                <a:latin typeface="メイリオ" panose="020B0604030504040204" pitchFamily="50" charset="-128"/>
                <a:ea typeface="メイリオ" panose="020B0604030504040204" pitchFamily="50" charset="-128"/>
              </a:rPr>
              <a:t>   </a:t>
            </a:r>
            <a:endParaRPr lang="zh-CN" altLang="en-US" sz="1400" dirty="0"/>
          </a:p>
        </p:txBody>
      </p:sp>
      <p:cxnSp>
        <p:nvCxnSpPr>
          <p:cNvPr id="15" name="直接连接符 61"/>
          <p:cNvCxnSpPr/>
          <p:nvPr>
            <p:custDataLst>
              <p:tags r:id="rId3"/>
            </p:custDataLst>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平行四边形 62"/>
          <p:cNvSpPr/>
          <p:nvPr>
            <p:custDataLst>
              <p:tags r:id="rId4"/>
            </p:custDataLst>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7" name="矩形 63"/>
          <p:cNvSpPr/>
          <p:nvPr>
            <p:custDataLst>
              <p:tags r:id="rId5"/>
            </p:custDataLst>
          </p:nvPr>
        </p:nvSpPr>
        <p:spPr>
          <a:xfrm>
            <a:off x="1350462" y="285381"/>
            <a:ext cx="6504940" cy="460375"/>
          </a:xfrm>
          <a:prstGeom prst="rect">
            <a:avLst/>
          </a:prstGeom>
        </p:spPr>
        <p:txBody>
          <a:bodyPr wrap="square">
            <a:spAutoFit/>
          </a:bodyPr>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endParaRPr kumimoji="1" lang="ja-JP" altLang="en-US" sz="2400" dirty="0"/>
          </a:p>
        </p:txBody>
      </p:sp>
      <p:sp>
        <p:nvSpPr>
          <p:cNvPr id="5" name="文本框 4"/>
          <p:cNvSpPr txBox="1"/>
          <p:nvPr/>
        </p:nvSpPr>
        <p:spPr>
          <a:xfrm>
            <a:off x="1428115" y="1014095"/>
            <a:ext cx="9709150" cy="1476375"/>
          </a:xfrm>
          <a:prstGeom prst="rect">
            <a:avLst/>
          </a:prstGeom>
          <a:noFill/>
        </p:spPr>
        <p:txBody>
          <a:bodyPr wrap="square" rtlCol="0" anchor="t">
            <a:spAutoFit/>
          </a:bodyPr>
          <a:p>
            <a:r>
              <a:rPr lang="zh-CN" altLang="en-US">
                <a:latin typeface="Times New Roman" panose="02020603050405020304" charset="0"/>
                <a:cs typeface="Times New Roman" panose="02020603050405020304" charset="0"/>
              </a:rPr>
              <a:t>Compared to Europe and the U.S., where the price level remains the same, internationally traded solar panels and wind turbines are about 1.5 times more expensive in Japan, and the construction cost of installing them is also about 1.5 to 2 times higher, according to a survey.</a:t>
            </a:r>
            <a:endParaRPr lang="zh-CN" altLang="en-US">
              <a:latin typeface="Times New Roman" panose="02020603050405020304" charset="0"/>
              <a:cs typeface="Times New Roman" panose="02020603050405020304" charset="0"/>
            </a:endParaRPr>
          </a:p>
          <a:p>
            <a:endParaRPr lang="zh-CN" altLang="en-US"/>
          </a:p>
          <a:p>
            <a:endParaRPr lang="zh-CN" alt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0874" y="1034946"/>
            <a:ext cx="10433410" cy="3777298"/>
          </a:xfrm>
        </p:spPr>
        <p:txBody>
          <a:bodyPr>
            <a:normAutofit/>
          </a:bodyPr>
          <a:lstStyle/>
          <a:p>
            <a:pPr marL="0" indent="0" algn="l" fontAlgn="base">
              <a:lnSpc>
                <a:spcPts val="4320"/>
              </a:lnSpc>
              <a:buNone/>
            </a:pPr>
            <a:r>
              <a:rPr lang="ja-JP" altLang="en-US" sz="4000" dirty="0">
                <a:latin typeface="Times New Roman" panose="02020603050405020304" charset="0"/>
                <a:cs typeface="Times New Roman" panose="02020603050405020304" charset="0"/>
              </a:rPr>
              <a:t>The purpose of this study is to reduce the cost of renewable energy and increase energy production using the latest artificial intelligence optimization techniques.</a:t>
            </a:r>
            <a:endParaRPr lang="ja-JP" altLang="en-US" sz="4000" dirty="0">
              <a:latin typeface="Times New Roman" panose="02020603050405020304" charset="0"/>
              <a:cs typeface="Times New Roman" panose="02020603050405020304" charset="0"/>
            </a:endParaRPr>
          </a:p>
          <a:p>
            <a:pPr marL="0" indent="0" algn="l" fontAlgn="base">
              <a:lnSpc>
                <a:spcPts val="4320"/>
              </a:lnSpc>
              <a:buNone/>
            </a:pPr>
            <a:endParaRPr lang="ja-JP" altLang="en-US" sz="4000" dirty="0">
              <a:latin typeface="Times New Roman" panose="02020603050405020304" charset="0"/>
              <a:cs typeface="Times New Roman" panose="02020603050405020304" charset="0"/>
            </a:endParaRPr>
          </a:p>
          <a:p>
            <a:pPr marL="0" indent="0" algn="l" fontAlgn="base">
              <a:lnSpc>
                <a:spcPct val="200000"/>
              </a:lnSpc>
              <a:buNone/>
            </a:pPr>
            <a:endParaRPr lang="ja-JP" altLang="en-US" sz="4000" dirty="0">
              <a:latin typeface="Times New Roman" panose="02020603050405020304" charset="0"/>
              <a:cs typeface="Times New Roman" panose="02020603050405020304" charset="0"/>
            </a:endParaRPr>
          </a:p>
          <a:p>
            <a:pPr marL="0" indent="0" algn="l" fontAlgn="base">
              <a:lnSpc>
                <a:spcPct val="200000"/>
              </a:lnSpc>
              <a:buNone/>
            </a:pPr>
            <a:endParaRPr lang="ja-JP" altLang="en-US" sz="4000" dirty="0">
              <a:latin typeface="Times New Roman" panose="02020603050405020304" charset="0"/>
              <a:cs typeface="Times New Roman" panose="02020603050405020304" charset="0"/>
            </a:endParaRPr>
          </a:p>
          <a:p>
            <a:pPr marL="0" indent="0" algn="l" fontAlgn="base">
              <a:lnSpc>
                <a:spcPct val="200000"/>
              </a:lnSpc>
              <a:buNone/>
            </a:pPr>
            <a:endParaRPr lang="ja-JP" altLang="en-US" sz="4000" dirty="0">
              <a:latin typeface="Times New Roman" panose="02020603050405020304" charset="0"/>
              <a:cs typeface="Times New Roman" panose="02020603050405020304" charset="0"/>
            </a:endParaRPr>
          </a:p>
          <a:p>
            <a:pPr marL="0" indent="0" algn="l" fontAlgn="base">
              <a:lnSpc>
                <a:spcPct val="200000"/>
              </a:lnSpc>
              <a:buNone/>
            </a:pPr>
            <a:endParaRPr lang="ja-JP" altLang="en-US" sz="4000" dirty="0">
              <a:latin typeface="Times New Roman" panose="02020603050405020304" charset="0"/>
              <a:cs typeface="Times New Roman" panose="02020603050405020304" charset="0"/>
            </a:endParaRPr>
          </a:p>
          <a:p>
            <a:pPr marL="0" indent="0" algn="l" fontAlgn="base">
              <a:lnSpc>
                <a:spcPct val="200000"/>
              </a:lnSpc>
              <a:buNone/>
            </a:pPr>
            <a:endParaRPr lang="ja-JP" altLang="en-US" sz="4000" dirty="0">
              <a:latin typeface="Times New Roman" panose="02020603050405020304" charset="0"/>
              <a:cs typeface="Times New Roman" panose="02020603050405020304" charset="0"/>
            </a:endParaRPr>
          </a:p>
          <a:p>
            <a:pPr marL="0" indent="0" algn="l" fontAlgn="base">
              <a:lnSpc>
                <a:spcPct val="200000"/>
              </a:lnSpc>
              <a:buNone/>
            </a:pPr>
            <a:endParaRPr lang="ja-JP" altLang="en-US" sz="4000" dirty="0">
              <a:latin typeface="Times New Roman" panose="02020603050405020304" charset="0"/>
              <a:cs typeface="Times New Roman" panose="02020603050405020304" charset="0"/>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9BB5D0-35E4-459D-AEF3-FE4D7C45CC19}" type="slidenum">
              <a:rPr lang="zh-CN" altLang="en-US" smtClean="0"/>
            </a:fld>
            <a:endParaRPr lang="zh-CN" altLang="en-US"/>
          </a:p>
        </p:txBody>
      </p:sp>
      <p:cxnSp>
        <p:nvCxnSpPr>
          <p:cNvPr id="15" name="直接连接符 61"/>
          <p:cNvCxnSpPr/>
          <p:nvPr>
            <p:custDataLst>
              <p:tags r:id="rId1"/>
            </p:custDataLst>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平行四边形 62"/>
          <p:cNvSpPr/>
          <p:nvPr>
            <p:custDataLst>
              <p:tags r:id="rId2"/>
            </p:custDataLst>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7" name="矩形 63"/>
          <p:cNvSpPr/>
          <p:nvPr>
            <p:custDataLst>
              <p:tags r:id="rId3"/>
            </p:custDataLst>
          </p:nvPr>
        </p:nvSpPr>
        <p:spPr>
          <a:xfrm>
            <a:off x="1350462" y="285381"/>
            <a:ext cx="6504940" cy="460375"/>
          </a:xfrm>
          <a:prstGeom prst="rect">
            <a:avLst/>
          </a:prstGeom>
        </p:spPr>
        <p:txBody>
          <a:bodyPr wrap="square">
            <a:spAutoFit/>
          </a:bodyPr>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endParaRPr kumimoji="1" lang="ja-JP" altLang="en-US" sz="2400" dirty="0"/>
          </a:p>
        </p:txBody>
      </p:sp>
      <p:pic>
        <p:nvPicPr>
          <p:cNvPr id="168" name="图片 36" descr="图片 36"/>
          <p:cNvPicPr>
            <a:picLocks noChangeAspect="1"/>
          </p:cNvPicPr>
          <p:nvPr>
            <p:custDataLst>
              <p:tags r:id="rId4"/>
            </p:custDataLst>
          </p:nvPr>
        </p:nvPicPr>
        <p:blipFill>
          <a:blip r:embed="rId5"/>
          <a:srcRect l="5288" t="3214" r="3063" b="4058"/>
          <a:stretch>
            <a:fillRect/>
          </a:stretch>
        </p:blipFill>
        <p:spPr>
          <a:xfrm>
            <a:off x="8419465" y="4606925"/>
            <a:ext cx="2751529" cy="1831815"/>
          </a:xfrm>
          <a:prstGeom prst="rect">
            <a:avLst/>
          </a:prstGeom>
          <a:ln w="12700">
            <a:miter lim="400000"/>
            <a:headEnd/>
            <a:tailEnd/>
          </a:ln>
        </p:spPr>
      </p:pic>
      <p:pic>
        <p:nvPicPr>
          <p:cNvPr id="169" name="图片 35" descr="图片 35"/>
          <p:cNvPicPr>
            <a:picLocks noChangeAspect="1"/>
          </p:cNvPicPr>
          <p:nvPr>
            <p:custDataLst>
              <p:tags r:id="rId6"/>
            </p:custDataLst>
          </p:nvPr>
        </p:nvPicPr>
        <p:blipFill>
          <a:blip r:embed="rId7"/>
          <a:srcRect l="11957" t="11850" r="6958" b="2037"/>
          <a:stretch>
            <a:fillRect/>
          </a:stretch>
        </p:blipFill>
        <p:spPr>
          <a:xfrm>
            <a:off x="4797424" y="4606924"/>
            <a:ext cx="2751529" cy="1831816"/>
          </a:xfrm>
          <a:prstGeom prst="rect">
            <a:avLst/>
          </a:prstGeom>
          <a:ln w="12700">
            <a:miter lim="400000"/>
            <a:headEnd/>
            <a:tailEnd/>
          </a:ln>
        </p:spPr>
      </p:pic>
      <p:pic>
        <p:nvPicPr>
          <p:cNvPr id="170" name="图片 34" descr="图片 34"/>
          <p:cNvPicPr>
            <a:picLocks noChangeAspect="1"/>
          </p:cNvPicPr>
          <p:nvPr>
            <p:custDataLst>
              <p:tags r:id="rId8"/>
            </p:custDataLst>
          </p:nvPr>
        </p:nvPicPr>
        <p:blipFill>
          <a:blip r:embed="rId9"/>
          <a:srcRect l="4440" t="3294" r="4375"/>
          <a:stretch>
            <a:fillRect/>
          </a:stretch>
        </p:blipFill>
        <p:spPr>
          <a:xfrm>
            <a:off x="1175385" y="4606924"/>
            <a:ext cx="2751528" cy="1808482"/>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943610"/>
            <a:ext cx="10515600" cy="4351338"/>
          </a:xfrm>
        </p:spPr>
        <p:txBody>
          <a:bodyPr/>
          <a:p>
            <a:r>
              <a:rPr lang="zh-CN" altLang="en-US">
                <a:latin typeface="Times New Roman" panose="02020603050405020304" charset="0"/>
                <a:cs typeface="Times New Roman" panose="02020603050405020304" charset="0"/>
              </a:rPr>
              <a:t>Meta-heuristic algorithms, as important optimization algorithms in the field of artificial intelligence, have great potential in the field of renewable energy.</a:t>
            </a:r>
            <a:endParaRPr lang="zh-CN" altLang="en-US">
              <a:latin typeface="Times New Roman" panose="02020603050405020304" charset="0"/>
              <a:cs typeface="Times New Roman" panose="02020603050405020304" charset="0"/>
            </a:endParaRPr>
          </a:p>
          <a:p>
            <a:pPr marL="0" indent="0">
              <a:buNone/>
            </a:pPr>
            <a:endParaRPr lang="zh-CN" altLang="en-US"/>
          </a:p>
        </p:txBody>
      </p:sp>
      <p:sp>
        <p:nvSpPr>
          <p:cNvPr id="4" name="灯片编号占位符 3"/>
          <p:cNvSpPr>
            <a:spLocks noGrp="1"/>
          </p:cNvSpPr>
          <p:nvPr>
            <p:ph type="sldNum" sz="quarter" idx="12"/>
          </p:nvPr>
        </p:nvSpPr>
        <p:spPr/>
        <p:txBody>
          <a:bodyPr/>
          <a:p>
            <a:fld id="{7D9BB5D0-35E4-459D-AEF3-FE4D7C45CC19}" type="slidenum">
              <a:rPr lang="zh-CN" altLang="en-US" smtClean="0"/>
            </a:fld>
            <a:endParaRPr lang="zh-CN" altLang="en-US"/>
          </a:p>
        </p:txBody>
      </p:sp>
      <p:pic>
        <p:nvPicPr>
          <p:cNvPr id="100" name="图片 99"/>
          <p:cNvPicPr/>
          <p:nvPr>
            <p:custDataLst>
              <p:tags r:id="rId1"/>
            </p:custDataLst>
          </p:nvPr>
        </p:nvPicPr>
        <p:blipFill>
          <a:blip r:embed="rId2"/>
          <a:stretch>
            <a:fillRect/>
          </a:stretch>
        </p:blipFill>
        <p:spPr>
          <a:xfrm>
            <a:off x="929640" y="2844165"/>
            <a:ext cx="10332085" cy="3512185"/>
          </a:xfrm>
          <a:prstGeom prst="rect">
            <a:avLst/>
          </a:prstGeom>
          <a:noFill/>
          <a:ln w="9525">
            <a:noFill/>
          </a:ln>
        </p:spPr>
      </p:pic>
      <p:cxnSp>
        <p:nvCxnSpPr>
          <p:cNvPr id="2" name="直接连接符 61"/>
          <p:cNvCxnSpPr/>
          <p:nvPr>
            <p:custDataLst>
              <p:tags r:id="rId3"/>
            </p:custDataLst>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62"/>
          <p:cNvSpPr/>
          <p:nvPr>
            <p:custDataLst>
              <p:tags r:id="rId4"/>
            </p:custDataLst>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6" name="矩形 63"/>
          <p:cNvSpPr/>
          <p:nvPr>
            <p:custDataLst>
              <p:tags r:id="rId5"/>
            </p:custDataLst>
          </p:nvPr>
        </p:nvSpPr>
        <p:spPr>
          <a:xfrm>
            <a:off x="1350462" y="285381"/>
            <a:ext cx="6504940" cy="460375"/>
          </a:xfrm>
          <a:prstGeom prst="rect">
            <a:avLst/>
          </a:prstGeom>
        </p:spPr>
        <p:txBody>
          <a:bodyPr wrap="square">
            <a:spAutoFit/>
          </a:bodyPr>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lang="zh-CN" altLang="en-US" sz="2400">
                <a:latin typeface="Times New Roman" panose="02020603050405020304" charset="0"/>
                <a:cs typeface="Times New Roman" panose="02020603050405020304" charset="0"/>
                <a:sym typeface="+mn-ea"/>
              </a:rPr>
              <a:t>Meta-heuristic algorithms</a:t>
            </a:r>
            <a:endParaRPr kumimoji="1" lang="ja-JP"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858973"/>
            <a:ext cx="4787538" cy="4351338"/>
          </a:xfrm>
        </p:spPr>
        <p:txBody>
          <a:bodyPr>
            <a:normAutofit/>
          </a:bodyPr>
          <a:lstStyle/>
          <a:p>
            <a:pPr marL="0" indent="0">
              <a:buNone/>
            </a:pPr>
            <a:r>
              <a:rPr lang="en-US" altLang="zh-CN" sz="1800" dirty="0">
                <a:latin typeface="Times New Roman" panose="02020603050405020304" charset="0"/>
                <a:cs typeface="Times New Roman" panose="02020603050405020304" charset="0"/>
              </a:rPr>
              <a:t>Addressing optimization problems is crucial in the study of a wide range of scientific and engineering issues </a:t>
            </a:r>
            <a:r>
              <a:rPr kumimoji="1" lang="en-US" altLang="ja-JP" sz="1800" dirty="0">
                <a:latin typeface="Times New Roman" panose="02020603050405020304" charset="0"/>
                <a:cs typeface="Times New Roman" panose="02020603050405020304" charset="0"/>
              </a:rPr>
              <a:t>[1</a:t>
            </a:r>
            <a:r>
              <a:rPr kumimoji="1" lang="en-US" altLang="ja-JP" sz="1800" dirty="0" smtClean="0">
                <a:latin typeface="Times New Roman" panose="02020603050405020304" charset="0"/>
                <a:cs typeface="Times New Roman" panose="02020603050405020304" charset="0"/>
              </a:rPr>
              <a:t>]. </a:t>
            </a:r>
            <a:endParaRPr kumimoji="1" lang="en-US" altLang="ja-JP" sz="1800" dirty="0" smtClean="0">
              <a:latin typeface="Times New Roman" panose="02020603050405020304" charset="0"/>
              <a:cs typeface="Times New Roman" panose="02020603050405020304" charset="0"/>
            </a:endParaRPr>
          </a:p>
          <a:p>
            <a:endParaRPr kumimoji="1" lang="en-US" altLang="ja-JP" sz="1800" dirty="0" smtClean="0">
              <a:latin typeface="Times New Roman" panose="02020603050405020304" charset="0"/>
              <a:cs typeface="Times New Roman" panose="02020603050405020304" charset="0"/>
            </a:endParaRPr>
          </a:p>
          <a:p>
            <a:r>
              <a:rPr kumimoji="1" lang="en-US" altLang="zh-CN" sz="1800" dirty="0">
                <a:solidFill>
                  <a:schemeClr val="accent1">
                    <a:lumMod val="75000"/>
                  </a:schemeClr>
                </a:solidFill>
                <a:latin typeface="Times New Roman" panose="02020603050405020304" charset="0"/>
                <a:cs typeface="Times New Roman" panose="02020603050405020304" charset="0"/>
              </a:rPr>
              <a:t>Heuristic algorithm </a:t>
            </a:r>
            <a:r>
              <a:rPr kumimoji="1" lang="en-US" altLang="ja-JP" sz="1800" dirty="0">
                <a:solidFill>
                  <a:schemeClr val="accent1">
                    <a:lumMod val="75000"/>
                  </a:schemeClr>
                </a:solidFill>
                <a:latin typeface="Times New Roman" panose="02020603050405020304" charset="0"/>
                <a:cs typeface="Times New Roman" panose="02020603050405020304" charset="0"/>
              </a:rPr>
              <a:t>[</a:t>
            </a:r>
            <a:r>
              <a:rPr kumimoji="1" lang="en-US" altLang="ja-JP" sz="1800" dirty="0" smtClean="0">
                <a:solidFill>
                  <a:schemeClr val="accent1">
                    <a:lumMod val="75000"/>
                  </a:schemeClr>
                </a:solidFill>
                <a:latin typeface="Times New Roman" panose="02020603050405020304" charset="0"/>
                <a:cs typeface="Times New Roman" panose="02020603050405020304" charset="0"/>
              </a:rPr>
              <a:t>2]: </a:t>
            </a:r>
            <a:r>
              <a:rPr lang="en-US" altLang="ja-JP" sz="1800" dirty="0">
                <a:latin typeface="Times New Roman" panose="02020603050405020304" charset="0"/>
                <a:cs typeface="Times New Roman" panose="02020603050405020304" charset="0"/>
              </a:rPr>
              <a:t>O</a:t>
            </a:r>
            <a:r>
              <a:rPr lang="en-US" altLang="zh-CN" sz="1800" dirty="0" smtClean="0">
                <a:latin typeface="Times New Roman" panose="02020603050405020304" charset="0"/>
                <a:cs typeface="Times New Roman" panose="02020603050405020304" charset="0"/>
              </a:rPr>
              <a:t>ne </a:t>
            </a:r>
            <a:r>
              <a:rPr lang="en-US" altLang="zh-CN" sz="1800" dirty="0">
                <a:latin typeface="Times New Roman" panose="02020603050405020304" charset="0"/>
                <a:cs typeface="Times New Roman" panose="02020603050405020304" charset="0"/>
              </a:rPr>
              <a:t>way of quickly arriving at a viable solution. It </a:t>
            </a:r>
            <a:r>
              <a:rPr lang="en-US" altLang="zh-CN" sz="1800" dirty="0" smtClean="0">
                <a:latin typeface="Times New Roman" panose="02020603050405020304" charset="0"/>
                <a:cs typeface="Times New Roman" panose="02020603050405020304" charset="0"/>
              </a:rPr>
              <a:t>provides </a:t>
            </a:r>
            <a:r>
              <a:rPr lang="en-US" altLang="zh-CN" sz="1800" dirty="0">
                <a:latin typeface="Times New Roman" panose="02020603050405020304" charset="0"/>
                <a:cs typeface="Times New Roman" panose="02020603050405020304" charset="0"/>
              </a:rPr>
              <a:t>feasible solutions in a reasonable amount of time and space, but does not guarantee the best solution.</a:t>
            </a:r>
            <a:endParaRPr lang="en-US" altLang="zh-CN" sz="1800" dirty="0" smtClean="0">
              <a:latin typeface="Times New Roman" panose="02020603050405020304" charset="0"/>
              <a:cs typeface="Times New Roman" panose="02020603050405020304" charset="0"/>
            </a:endParaRPr>
          </a:p>
          <a:p>
            <a:endParaRPr lang="en-US" altLang="zh-CN" sz="1800" dirty="0">
              <a:latin typeface="Times New Roman" panose="02020603050405020304" charset="0"/>
              <a:cs typeface="Times New Roman" panose="02020603050405020304" charset="0"/>
            </a:endParaRPr>
          </a:p>
          <a:p>
            <a:r>
              <a:rPr lang="en-US" altLang="zh-CN" sz="1800" dirty="0">
                <a:solidFill>
                  <a:schemeClr val="accent1">
                    <a:lumMod val="75000"/>
                  </a:schemeClr>
                </a:solidFill>
                <a:latin typeface="Times New Roman" panose="02020603050405020304" charset="0"/>
                <a:cs typeface="Times New Roman" panose="02020603050405020304" charset="0"/>
              </a:rPr>
              <a:t>Meta-heuristic </a:t>
            </a:r>
            <a:r>
              <a:rPr lang="en-US" altLang="zh-CN" sz="1800" dirty="0" smtClean="0">
                <a:solidFill>
                  <a:schemeClr val="accent1">
                    <a:lumMod val="75000"/>
                  </a:schemeClr>
                </a:solidFill>
                <a:latin typeface="Times New Roman" panose="02020603050405020304" charset="0"/>
                <a:cs typeface="Times New Roman" panose="02020603050405020304" charset="0"/>
              </a:rPr>
              <a:t>algorithm (MHAs) </a:t>
            </a:r>
            <a:r>
              <a:rPr kumimoji="1" lang="en-US" altLang="ja-JP" sz="1800" dirty="0" smtClean="0">
                <a:solidFill>
                  <a:schemeClr val="accent1">
                    <a:lumMod val="75000"/>
                  </a:schemeClr>
                </a:solidFill>
                <a:latin typeface="Times New Roman" panose="02020603050405020304" charset="0"/>
                <a:cs typeface="Times New Roman" panose="02020603050405020304" charset="0"/>
              </a:rPr>
              <a:t>[3]</a:t>
            </a:r>
            <a:r>
              <a:rPr lang="en-US" altLang="zh-CN" sz="1800" dirty="0" smtClean="0">
                <a:solidFill>
                  <a:schemeClr val="accent1">
                    <a:lumMod val="75000"/>
                  </a:schemeClr>
                </a:solidFill>
                <a:latin typeface="Times New Roman" panose="02020603050405020304" charset="0"/>
                <a:cs typeface="Times New Roman" panose="02020603050405020304" charset="0"/>
              </a:rPr>
              <a:t>: </a:t>
            </a:r>
            <a:r>
              <a:rPr lang="en-US" altLang="zh-CN" sz="1800" dirty="0" smtClean="0">
                <a:latin typeface="Times New Roman" panose="02020603050405020304" charset="0"/>
                <a:cs typeface="Times New Roman" panose="02020603050405020304" charset="0"/>
              </a:rPr>
              <a:t>It is </a:t>
            </a:r>
            <a:r>
              <a:rPr lang="en-US" altLang="zh-CN" sz="1800" dirty="0">
                <a:latin typeface="Times New Roman" panose="02020603050405020304" charset="0"/>
                <a:cs typeface="Times New Roman" panose="02020603050405020304" charset="0"/>
              </a:rPr>
              <a:t>a generalized heuristic method that can be applied to a broader range of situations than the specific conditions of a particular problem.</a:t>
            </a:r>
            <a:endParaRPr lang="en-US" altLang="zh-CN" sz="1800" dirty="0">
              <a:latin typeface="Times New Roman" panose="02020603050405020304" charset="0"/>
              <a:cs typeface="Times New Roman" panose="02020603050405020304" charset="0"/>
            </a:endParaRPr>
          </a:p>
        </p:txBody>
      </p:sp>
      <p:sp>
        <p:nvSpPr>
          <p:cNvPr id="4" name="スライド番号プレースホルダー 3"/>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5" name="正方形/長方形 4"/>
          <p:cNvSpPr/>
          <p:nvPr/>
        </p:nvSpPr>
        <p:spPr>
          <a:xfrm>
            <a:off x="838199" y="5739302"/>
            <a:ext cx="10694773" cy="830997"/>
          </a:xfrm>
          <a:prstGeom prst="rect">
            <a:avLst/>
          </a:prstGeom>
        </p:spPr>
        <p:txBody>
          <a:bodyPr wrap="square">
            <a:spAutoFit/>
          </a:bodyPr>
          <a:lstStyle/>
          <a:p>
            <a:pPr marL="342900" indent="-342900">
              <a:buAutoNum type="arabicPeriod"/>
            </a:pPr>
            <a:r>
              <a:rPr lang="en-US" altLang="zh-CN" sz="1200" dirty="0" err="1" smtClean="0">
                <a:solidFill>
                  <a:srgbClr val="222222"/>
                </a:solidFill>
                <a:latin typeface="Times New Roman" panose="02020603050405020304" charset="0"/>
                <a:ea typeface="KaiTi" panose="02010609060101010101" charset="-122"/>
                <a:cs typeface="Times New Roman" panose="02020603050405020304" charset="0"/>
              </a:rPr>
              <a:t>Chumburidze</a:t>
            </a:r>
            <a:r>
              <a:rPr lang="en-US" altLang="zh-CN" sz="1200" dirty="0">
                <a:solidFill>
                  <a:srgbClr val="222222"/>
                </a:solidFill>
                <a:latin typeface="Times New Roman" panose="02020603050405020304" charset="0"/>
                <a:ea typeface="KaiTi" panose="02010609060101010101" charset="-122"/>
                <a:cs typeface="Times New Roman" panose="02020603050405020304" charset="0"/>
              </a:rPr>
              <a:t>, M., </a:t>
            </a:r>
            <a:r>
              <a:rPr lang="en-US" altLang="zh-CN" sz="1200" dirty="0" err="1">
                <a:solidFill>
                  <a:srgbClr val="222222"/>
                </a:solidFill>
                <a:latin typeface="Times New Roman" panose="02020603050405020304" charset="0"/>
                <a:ea typeface="KaiTi" panose="02010609060101010101" charset="-122"/>
                <a:cs typeface="Times New Roman" panose="02020603050405020304" charset="0"/>
              </a:rPr>
              <a:t>Basheleishvili</a:t>
            </a:r>
            <a:r>
              <a:rPr lang="en-US" altLang="zh-CN" sz="1200" dirty="0">
                <a:solidFill>
                  <a:srgbClr val="222222"/>
                </a:solidFill>
                <a:latin typeface="Times New Roman" panose="02020603050405020304" charset="0"/>
                <a:ea typeface="KaiTi" panose="02010609060101010101" charset="-122"/>
                <a:cs typeface="Times New Roman" panose="02020603050405020304" charset="0"/>
              </a:rPr>
              <a:t>, I., &amp; </a:t>
            </a:r>
            <a:r>
              <a:rPr lang="en-US" altLang="zh-CN" sz="1200" dirty="0" err="1">
                <a:solidFill>
                  <a:srgbClr val="222222"/>
                </a:solidFill>
                <a:latin typeface="Times New Roman" panose="02020603050405020304" charset="0"/>
                <a:ea typeface="KaiTi" panose="02010609060101010101" charset="-122"/>
                <a:cs typeface="Times New Roman" panose="02020603050405020304" charset="0"/>
              </a:rPr>
              <a:t>Khetsuriani</a:t>
            </a:r>
            <a:r>
              <a:rPr lang="en-US" altLang="zh-CN" sz="1200" dirty="0">
                <a:solidFill>
                  <a:srgbClr val="222222"/>
                </a:solidFill>
                <a:latin typeface="Times New Roman" panose="02020603050405020304" charset="0"/>
                <a:ea typeface="KaiTi" panose="02010609060101010101" charset="-122"/>
                <a:cs typeface="Times New Roman" panose="02020603050405020304" charset="0"/>
              </a:rPr>
              <a:t>, A. (2019). Dynamic programming and greedy algorithm strategy for solving several classes of graph optimization problems. BRAIN. Broad Research in Artificial Intelligence and Neuroscience, 10(1), 101-107</a:t>
            </a:r>
            <a:r>
              <a:rPr lang="en-US" altLang="zh-CN" sz="1200" dirty="0" smtClean="0">
                <a:solidFill>
                  <a:srgbClr val="222222"/>
                </a:solidFill>
                <a:latin typeface="Times New Roman" panose="02020603050405020304" charset="0"/>
                <a:ea typeface="KaiTi" panose="02010609060101010101" charset="-122"/>
                <a:cs typeface="Times New Roman" panose="02020603050405020304" charset="0"/>
              </a:rPr>
              <a:t>.</a:t>
            </a:r>
            <a:endParaRPr lang="en-US" altLang="zh-CN" sz="1200" dirty="0" smtClean="0">
              <a:solidFill>
                <a:srgbClr val="222222"/>
              </a:solidFill>
              <a:latin typeface="Times New Roman" panose="02020603050405020304" charset="0"/>
              <a:ea typeface="KaiTi" panose="02010609060101010101" charset="-122"/>
              <a:cs typeface="Times New Roman" panose="02020603050405020304" charset="0"/>
            </a:endParaRPr>
          </a:p>
          <a:p>
            <a:pPr marL="342900" indent="-342900">
              <a:buAutoNum type="arabicPeriod"/>
            </a:pPr>
            <a:r>
              <a:rPr lang="en-US" altLang="ja-JP" sz="1200" dirty="0" smtClean="0">
                <a:latin typeface="Times New Roman" panose="02020603050405020304" charset="0"/>
                <a:ea typeface="KaiTi" panose="02010609060101010101" charset="-122"/>
                <a:cs typeface="Times New Roman" panose="02020603050405020304" charset="0"/>
              </a:rPr>
              <a:t>Pearl</a:t>
            </a:r>
            <a:r>
              <a:rPr lang="en-US" altLang="ja-JP" sz="1200" dirty="0">
                <a:latin typeface="Times New Roman" panose="02020603050405020304" charset="0"/>
                <a:ea typeface="KaiTi" panose="02010609060101010101" charset="-122"/>
                <a:cs typeface="Times New Roman" panose="02020603050405020304" charset="0"/>
              </a:rPr>
              <a:t>, J. (1984). Heuristics: intelligent search strategies for computer problem solving.</a:t>
            </a:r>
            <a:endParaRPr lang="en-US" altLang="ja-JP" sz="1200" dirty="0" smtClean="0">
              <a:latin typeface="Times New Roman" panose="02020603050405020304" charset="0"/>
              <a:ea typeface="KaiTi" panose="02010609060101010101" charset="-122"/>
              <a:cs typeface="Times New Roman" panose="02020603050405020304" charset="0"/>
            </a:endParaRPr>
          </a:p>
          <a:p>
            <a:pPr marL="342900" indent="-342900">
              <a:buAutoNum type="arabicPeriod"/>
            </a:pPr>
            <a:r>
              <a:rPr lang="en-US" altLang="ja-JP" sz="1200" dirty="0">
                <a:latin typeface="Times New Roman" panose="02020603050405020304" charset="0"/>
                <a:ea typeface="KaiTi" panose="02010609060101010101" charset="-122"/>
                <a:cs typeface="Times New Roman" panose="02020603050405020304" charset="0"/>
              </a:rPr>
              <a:t>Hussain, K., </a:t>
            </a:r>
            <a:r>
              <a:rPr lang="en-US" altLang="ja-JP" sz="1200" dirty="0" err="1">
                <a:latin typeface="Times New Roman" panose="02020603050405020304" charset="0"/>
                <a:ea typeface="KaiTi" panose="02010609060101010101" charset="-122"/>
                <a:cs typeface="Times New Roman" panose="02020603050405020304" charset="0"/>
              </a:rPr>
              <a:t>Salleh</a:t>
            </a:r>
            <a:r>
              <a:rPr lang="en-US" altLang="ja-JP" sz="1200" dirty="0">
                <a:latin typeface="Times New Roman" panose="02020603050405020304" charset="0"/>
                <a:ea typeface="KaiTi" panose="02010609060101010101" charset="-122"/>
                <a:cs typeface="Times New Roman" panose="02020603050405020304" charset="0"/>
              </a:rPr>
              <a:t>, M. N. M., Cheng, S., &amp; Shi, Y. (2019). Metaheuristic research: a comprehensive survey. Artificial Intelligence Review, 52(4), 2191-2233.</a:t>
            </a:r>
            <a:endParaRPr lang="ja-JP" altLang="en-US" sz="1200" dirty="0">
              <a:latin typeface="Times New Roman" panose="02020603050405020304" charset="0"/>
              <a:ea typeface="KaiTi" panose="02010609060101010101" charset="-122"/>
              <a:cs typeface="Times New Roman" panose="02020603050405020304" charset="0"/>
            </a:endParaRPr>
          </a:p>
        </p:txBody>
      </p:sp>
      <p:sp>
        <p:nvSpPr>
          <p:cNvPr id="7" name="円/楕円 6"/>
          <p:cNvSpPr/>
          <p:nvPr/>
        </p:nvSpPr>
        <p:spPr>
          <a:xfrm>
            <a:off x="7167153" y="858973"/>
            <a:ext cx="4003732" cy="4194810"/>
          </a:xfrm>
          <a:prstGeom prst="ellipse">
            <a:avLst/>
          </a:prstGeom>
          <a:no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円/楕円 6"/>
          <p:cNvSpPr/>
          <p:nvPr/>
        </p:nvSpPr>
        <p:spPr>
          <a:xfrm>
            <a:off x="7167318" y="1691953"/>
            <a:ext cx="2861705" cy="2506980"/>
          </a:xfrm>
          <a:prstGeom prst="ellipse">
            <a:avLst/>
          </a:prstGeom>
          <a:solidFill>
            <a:schemeClr val="accent4">
              <a:lumMod val="20000"/>
              <a:lumOff val="80000"/>
            </a:schemeClr>
          </a:solid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9" name="円/楕円 8"/>
          <p:cNvSpPr/>
          <p:nvPr/>
        </p:nvSpPr>
        <p:spPr>
          <a:xfrm>
            <a:off x="7167426" y="2525213"/>
            <a:ext cx="1698171" cy="862330"/>
          </a:xfrm>
          <a:prstGeom prst="ellipse">
            <a:avLst/>
          </a:prstGeom>
          <a:solidFill>
            <a:srgbClr val="FFC000"/>
          </a:solidFill>
          <a:ln>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 name="正方形/長方形 8"/>
          <p:cNvSpPr/>
          <p:nvPr/>
        </p:nvSpPr>
        <p:spPr>
          <a:xfrm>
            <a:off x="7855402" y="1291339"/>
            <a:ext cx="3003535" cy="400110"/>
          </a:xfrm>
          <a:prstGeom prst="rect">
            <a:avLst/>
          </a:prstGeom>
        </p:spPr>
        <p:txBody>
          <a:bodyPr wrap="square">
            <a:spAutoFit/>
          </a:bodyPr>
          <a:lstStyle/>
          <a:p>
            <a:pPr lvl="0"/>
            <a:r>
              <a:rPr kumimoji="1" lang="en-US" altLang="zh-CN" sz="2000" dirty="0">
                <a:latin typeface="Times New Roman" panose="02020603050405020304" charset="0"/>
                <a:cs typeface="Times New Roman" panose="02020603050405020304" charset="0"/>
              </a:rPr>
              <a:t>Optimization Methods</a:t>
            </a:r>
            <a:endParaRPr kumimoji="1" lang="ja-JP" altLang="en-US" sz="2000" dirty="0"/>
          </a:p>
        </p:txBody>
      </p:sp>
      <p:sp>
        <p:nvSpPr>
          <p:cNvPr id="11" name="正方形/長方形 9"/>
          <p:cNvSpPr/>
          <p:nvPr/>
        </p:nvSpPr>
        <p:spPr>
          <a:xfrm>
            <a:off x="7968233" y="2017957"/>
            <a:ext cx="1261328" cy="400110"/>
          </a:xfrm>
          <a:prstGeom prst="rect">
            <a:avLst/>
          </a:prstGeom>
        </p:spPr>
        <p:txBody>
          <a:bodyPr wrap="square">
            <a:spAutoFit/>
          </a:bodyPr>
          <a:lstStyle/>
          <a:p>
            <a:pPr lvl="0"/>
            <a:r>
              <a:rPr kumimoji="1" lang="en-US" altLang="zh-CN" sz="2000" dirty="0">
                <a:latin typeface="Times New Roman" panose="02020603050405020304" charset="0"/>
                <a:cs typeface="Times New Roman" panose="02020603050405020304" charset="0"/>
              </a:rPr>
              <a:t>Heuristic </a:t>
            </a:r>
            <a:endParaRPr kumimoji="1" lang="ja-JP" altLang="en-US" sz="2000" dirty="0">
              <a:latin typeface="Times New Roman" panose="02020603050405020304" charset="0"/>
              <a:cs typeface="Times New Roman" panose="02020603050405020304" charset="0"/>
            </a:endParaRPr>
          </a:p>
        </p:txBody>
      </p:sp>
      <p:sp>
        <p:nvSpPr>
          <p:cNvPr id="13" name="正方形/長方形 9"/>
          <p:cNvSpPr/>
          <p:nvPr/>
        </p:nvSpPr>
        <p:spPr>
          <a:xfrm>
            <a:off x="7167195" y="2744893"/>
            <a:ext cx="1707881" cy="400110"/>
          </a:xfrm>
          <a:prstGeom prst="rect">
            <a:avLst/>
          </a:prstGeom>
        </p:spPr>
        <p:txBody>
          <a:bodyPr wrap="square">
            <a:spAutoFit/>
          </a:bodyPr>
          <a:lstStyle/>
          <a:p>
            <a:pPr lvl="0"/>
            <a:r>
              <a:rPr kumimoji="1" lang="en-US" altLang="zh-CN" sz="2000" dirty="0">
                <a:latin typeface="Times New Roman" panose="02020603050405020304" charset="0"/>
                <a:cs typeface="Times New Roman" panose="02020603050405020304" charset="0"/>
              </a:rPr>
              <a:t>Meta-heuristic</a:t>
            </a:r>
            <a:endParaRPr kumimoji="1" lang="ja-JP" altLang="en-US" sz="2000" dirty="0">
              <a:latin typeface="Times New Roman" panose="02020603050405020304" charset="0"/>
              <a:cs typeface="Times New Roman" panose="02020603050405020304" charset="0"/>
            </a:endParaRPr>
          </a:p>
        </p:txBody>
      </p:sp>
      <p:sp>
        <p:nvSpPr>
          <p:cNvPr id="14" name="左大括号 8"/>
          <p:cNvSpPr/>
          <p:nvPr/>
        </p:nvSpPr>
        <p:spPr>
          <a:xfrm>
            <a:off x="674869" y="2168436"/>
            <a:ext cx="326660" cy="2656114"/>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 name="直接连接符 61"/>
          <p:cNvCxnSpPr/>
          <p:nvPr/>
        </p:nvCxnSpPr>
        <p:spPr>
          <a:xfrm>
            <a:off x="800735" y="792480"/>
            <a:ext cx="10147300" cy="127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平行四边形 62"/>
          <p:cNvSpPr/>
          <p:nvPr/>
        </p:nvSpPr>
        <p:spPr>
          <a:xfrm>
            <a:off x="365966" y="313088"/>
            <a:ext cx="590551"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en-US" altLang="zh-CN" sz="3600" dirty="0">
              <a:solidFill>
                <a:schemeClr val="tx1">
                  <a:lumMod val="75000"/>
                  <a:lumOff val="25000"/>
                </a:schemeClr>
              </a:solidFill>
            </a:endParaRPr>
          </a:p>
        </p:txBody>
      </p:sp>
      <p:sp>
        <p:nvSpPr>
          <p:cNvPr id="17" name="矩形 63"/>
          <p:cNvSpPr/>
          <p:nvPr/>
        </p:nvSpPr>
        <p:spPr>
          <a:xfrm>
            <a:off x="1350462" y="285381"/>
            <a:ext cx="6504940" cy="460375"/>
          </a:xfrm>
          <a:prstGeom prst="rect">
            <a:avLst/>
          </a:prstGeom>
        </p:spPr>
        <p:txBody>
          <a:bodyPr wrap="square">
            <a:spAutoFit/>
          </a:bodyPr>
          <a:lstStyle/>
          <a:p>
            <a:pPr lvl="0"/>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Background</a:t>
            </a:r>
            <a:r>
              <a:rPr lang="en-US" altLang="ja-JP" sz="2400" dirty="0">
                <a:latin typeface="Times New Roman Regular" panose="02020703060505090304" charset="0"/>
                <a:ea typeface="ＭＳ Ｐゴシック" panose="020B0600070205080204" charset="-128"/>
                <a:cs typeface="Times New Roman Regular" panose="02020703060505090304" charset="0"/>
                <a:sym typeface="+mn-ea"/>
              </a:rPr>
              <a:t> </a:t>
            </a:r>
            <a:r>
              <a:rPr lang="en-US" altLang="ja-JP" sz="2400" dirty="0" smtClean="0">
                <a:latin typeface="Times New Roman Regular" panose="02020703060505090304" charset="0"/>
                <a:ea typeface="ＭＳ Ｐゴシック" panose="020B0600070205080204" charset="-128"/>
                <a:cs typeface="Times New Roman Regular" panose="02020703060505090304" charset="0"/>
                <a:sym typeface="+mn-ea"/>
              </a:rPr>
              <a:t>– </a:t>
            </a:r>
            <a:r>
              <a:rPr lang="zh-CN" altLang="en-US" sz="2400">
                <a:latin typeface="Times New Roman" panose="02020603050405020304" charset="0"/>
                <a:cs typeface="Times New Roman" panose="02020603050405020304" charset="0"/>
                <a:sym typeface="+mn-ea"/>
              </a:rPr>
              <a:t>Meta-heuristic algorithms</a:t>
            </a:r>
            <a:endParaRPr kumimoji="1" lang="ja-JP" altLang="en-US" sz="2400"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UNIT_PLACING_PICTURE_USER_VIEWPORT" val="{&quot;height&quot;:2884.748031496063,&quot;width&quot;:4333.116535433071}"/>
  <p:tag name="KSO_WM_BEAUTIFY_FLAG" val=""/>
</p:tagLst>
</file>

<file path=ppt/tags/tag17.xml><?xml version="1.0" encoding="utf-8"?>
<p:tagLst xmlns:p="http://schemas.openxmlformats.org/presentationml/2006/main">
  <p:tag name="KSO_WM_UNIT_PLACING_PICTURE_USER_VIEWPORT" val="{&quot;height&quot;:2884.7496062992127,&quot;width&quot;:4333.116535433071}"/>
  <p:tag name="KSO_WM_BEAUTIFY_FLAG" val=""/>
</p:tagLst>
</file>

<file path=ppt/tags/tag18.xml><?xml version="1.0" encoding="utf-8"?>
<p:tagLst xmlns:p="http://schemas.openxmlformats.org/presentationml/2006/main">
  <p:tag name="KSO_WM_UNIT_PLACING_PICTURE_USER_VIEWPORT" val="{&quot;height&quot;:2848.0031496062993,&quot;width&quot;:4333.114960629921}"/>
  <p:tag name="KSO_WM_BEAUTIFY_FLAG" val=""/>
</p:tagLst>
</file>

<file path=ppt/tags/tag19.xml><?xml version="1.0" encoding="utf-8"?>
<p:tagLst xmlns:p="http://schemas.openxmlformats.org/presentationml/2006/main">
  <p:tag name="KSO_WM_UNIT_PLACING_PICTURE_USER_VIEWPORT" val="{&quot;height&quot;:5531,&quot;width&quot;:16271}"/>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UNIT_PLACING_PICTURE_USER_VIEWPORT" val="{&quot;height&quot;:7136,&quot;width&quot;:10603}"/>
</p:tagLst>
</file>

<file path=ppt/tags/tag24.xml><?xml version="1.0" encoding="utf-8"?>
<p:tagLst xmlns:p="http://schemas.openxmlformats.org/presentationml/2006/main">
  <p:tag name="KSO_WM_UNIT_PLACING_PICTURE_USER_VIEWPORT" val="{&quot;height&quot;:5376,&quot;width&quot;:7932}"/>
</p:tagLst>
</file>

<file path=ppt/tags/tag25.xml><?xml version="1.0" encoding="utf-8"?>
<p:tagLst xmlns:p="http://schemas.openxmlformats.org/presentationml/2006/main">
  <p:tag name="KSO_WM_UNIT_TABLE_BEAUTIFY" val="smartTable{00aecbae-3236-4ec5-9fee-18d9db1cf668}"/>
  <p:tag name="TABLE_ENDDRAG_ORIGIN_RECT" val="309*297"/>
  <p:tag name="TABLE_ENDDRAG_RECT" val="238*110*309*297"/>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UNIT_PLACING_PICTURE_USER_VIEWPORT" val="{&quot;height&quot;:1847,&quot;width&quot;:11636}"/>
</p:tagLst>
</file>

<file path=ppt/tags/tag29.xml><?xml version="1.0" encoding="utf-8"?>
<p:tagLst xmlns:p="http://schemas.openxmlformats.org/presentationml/2006/main">
  <p:tag name="KSO_WM_UNIT_TABLE_BEAUTIFY" val="smartTable{00aecbae-3236-4ec5-9fee-18d9db1cf668}"/>
  <p:tag name="TABLE_ENDDRAG_ORIGIN_RECT" val="88*86"/>
  <p:tag name="TABLE_ENDDRAG_RECT" val="509*169*88*86"/>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TABLE_BEAUTIFY" val="smartTable{26963e64-4d6b-453c-9ff7-8e837cd05050}"/>
  <p:tag name="TABLE_ENDDRAG_ORIGIN_RECT" val="88*86"/>
  <p:tag name="TABLE_ENDDRAG_RECT" val="509*169*88*86"/>
</p:tagLst>
</file>

<file path=ppt/tags/tag31.xml><?xml version="1.0" encoding="utf-8"?>
<p:tagLst xmlns:p="http://schemas.openxmlformats.org/presentationml/2006/main">
  <p:tag name="KSO_WM_UNIT_TABLE_BEAUTIFY" val="smartTable{50431a5f-8cfc-4884-8af6-96efeb1607d6}"/>
  <p:tag name="TABLE_ENDDRAG_ORIGIN_RECT" val="88*86"/>
  <p:tag name="TABLE_ENDDRAG_RECT" val="509*169*88*86"/>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UNIT_TABLE_BEAUTIFY" val="smartTable{a77e4724-aec2-4e67-978b-273a401a9fce}"/>
  <p:tag name="TABLE_ENDDRAG_ORIGIN_RECT" val="88*86"/>
  <p:tag name="TABLE_ENDDRAG_RECT" val="509*169*88*86"/>
</p:tagLst>
</file>

<file path=ppt/tags/tag35.xml><?xml version="1.0" encoding="utf-8"?>
<p:tagLst xmlns:p="http://schemas.openxmlformats.org/presentationml/2006/main">
  <p:tag name="KSO_WM_UNIT_TABLE_BEAUTIFY" val="smartTable{af870215-2f58-4d8c-95d0-31c35e4f8d57}"/>
  <p:tag name="TABLE_ENDDRAG_ORIGIN_RECT" val="88*86"/>
  <p:tag name="TABLE_ENDDRAG_RECT" val="509*169*88*86"/>
</p:tagLst>
</file>

<file path=ppt/tags/tag36.xml><?xml version="1.0" encoding="utf-8"?>
<p:tagLst xmlns:p="http://schemas.openxmlformats.org/presentationml/2006/main">
  <p:tag name="KSO_WM_UNIT_TABLE_BEAUTIFY" val="smartTable{da54518a-1375-431f-8741-43bd507d7ab8}"/>
  <p:tag name="TABLE_ENDDRAG_ORIGIN_RECT" val="88*86"/>
  <p:tag name="TABLE_ENDDRAG_RECT" val="509*169*88*86"/>
</p:tagLst>
</file>

<file path=ppt/tags/tag37.xml><?xml version="1.0" encoding="utf-8"?>
<p:tagLst xmlns:p="http://schemas.openxmlformats.org/presentationml/2006/main">
  <p:tag name="KSO_WM_UNIT_TABLE_BEAUTIFY" val="smartTable{18041b98-e0c1-4177-8ce5-2b3d1f40a2a9}"/>
  <p:tag name="TABLE_ENDDRAG_ORIGIN_RECT" val="88*86"/>
  <p:tag name="TABLE_ENDDRAG_RECT" val="509*169*88*86"/>
</p:tagLst>
</file>

<file path=ppt/tags/tag38.xml><?xml version="1.0" encoding="utf-8"?>
<p:tagLst xmlns:p="http://schemas.openxmlformats.org/presentationml/2006/main">
  <p:tag name="KSO_WM_UNIT_TABLE_BEAUTIFY" val="smartTable{051342c8-db3c-44d4-a055-95692ed54a14}"/>
  <p:tag name="TABLE_ENDDRAG_ORIGIN_RECT" val="88*86"/>
  <p:tag name="TABLE_ENDDRAG_RECT" val="509*169*88*86"/>
</p:tagLst>
</file>

<file path=ppt/tags/tag39.xml><?xml version="1.0" encoding="utf-8"?>
<p:tagLst xmlns:p="http://schemas.openxmlformats.org/presentationml/2006/main">
  <p:tag name="KSO_WM_UNIT_TABLE_BEAUTIFY" val="smartTable{da8688d6-59cb-439b-8a3d-ffd6aacda2a2}"/>
  <p:tag name="TABLE_ENDDRAG_ORIGIN_RECT" val="88*86"/>
  <p:tag name="TABLE_ENDDRAG_RECT" val="509*169*88*86"/>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UNIT_TABLE_BEAUTIFY" val="smartTable{00aecbae-3236-4ec5-9fee-18d9db1cf668}"/>
  <p:tag name="TABLE_ENDDRAG_ORIGIN_RECT" val="88*86"/>
  <p:tag name="TABLE_ENDDRAG_RECT" val="509*169*88*86"/>
</p:tagLst>
</file>

<file path=ppt/tags/tag42.xml><?xml version="1.0" encoding="utf-8"?>
<p:tagLst xmlns:p="http://schemas.openxmlformats.org/presentationml/2006/main">
  <p:tag name="KSO_WM_UNIT_TABLE_BEAUTIFY" val="smartTable{a77e4724-aec2-4e67-978b-273a401a9fce}"/>
  <p:tag name="TABLE_ENDDRAG_ORIGIN_RECT" val="88*86"/>
  <p:tag name="TABLE_ENDDRAG_RECT" val="509*169*88*86"/>
</p:tagLst>
</file>

<file path=ppt/tags/tag43.xml><?xml version="1.0" encoding="utf-8"?>
<p:tagLst xmlns:p="http://schemas.openxmlformats.org/presentationml/2006/main">
  <p:tag name="KSO_WM_UNIT_TABLE_BEAUTIFY" val="smartTable{af870215-2f58-4d8c-95d0-31c35e4f8d57}"/>
  <p:tag name="TABLE_ENDDRAG_ORIGIN_RECT" val="88*86"/>
  <p:tag name="TABLE_ENDDRAG_RECT" val="509*169*88*86"/>
</p:tagLst>
</file>

<file path=ppt/tags/tag44.xml><?xml version="1.0" encoding="utf-8"?>
<p:tagLst xmlns:p="http://schemas.openxmlformats.org/presentationml/2006/main">
  <p:tag name="KSO_WM_UNIT_TABLE_BEAUTIFY" val="smartTable{da54518a-1375-431f-8741-43bd507d7ab8}"/>
  <p:tag name="TABLE_ENDDRAG_ORIGIN_RECT" val="88*86"/>
  <p:tag name="TABLE_ENDDRAG_RECT" val="509*169*88*86"/>
</p:tagLst>
</file>

<file path=ppt/tags/tag45.xml><?xml version="1.0" encoding="utf-8"?>
<p:tagLst xmlns:p="http://schemas.openxmlformats.org/presentationml/2006/main">
  <p:tag name="KSO_WM_UNIT_TABLE_BEAUTIFY" val="smartTable{18041b98-e0c1-4177-8ce5-2b3d1f40a2a9}"/>
  <p:tag name="TABLE_ENDDRAG_ORIGIN_RECT" val="88*86"/>
  <p:tag name="TABLE_ENDDRAG_RECT" val="509*169*88*86"/>
</p:tagLst>
</file>

<file path=ppt/tags/tag46.xml><?xml version="1.0" encoding="utf-8"?>
<p:tagLst xmlns:p="http://schemas.openxmlformats.org/presentationml/2006/main">
  <p:tag name="KSO_WM_UNIT_TABLE_BEAUTIFY" val="smartTable{051342c8-db3c-44d4-a055-95692ed54a14}"/>
  <p:tag name="TABLE_ENDDRAG_ORIGIN_RECT" val="88*86"/>
  <p:tag name="TABLE_ENDDRAG_RECT" val="509*169*88*86"/>
</p:tagLst>
</file>

<file path=ppt/tags/tag47.xml><?xml version="1.0" encoding="utf-8"?>
<p:tagLst xmlns:p="http://schemas.openxmlformats.org/presentationml/2006/main">
  <p:tag name="KSO_WM_UNIT_TABLE_BEAUTIFY" val="smartTable{da8688d6-59cb-439b-8a3d-ffd6aacda2a2}"/>
  <p:tag name="TABLE_ENDDRAG_ORIGIN_RECT" val="88*86"/>
  <p:tag name="TABLE_ENDDRAG_RECT" val="509*169*88*86"/>
</p:tagLst>
</file>

<file path=ppt/tags/tag48.xml><?xml version="1.0" encoding="utf-8"?>
<p:tagLst xmlns:p="http://schemas.openxmlformats.org/presentationml/2006/main">
  <p:tag name="KSO_WM_UNIT_TABLE_BEAUTIFY" val="smartTable{26963e64-4d6b-453c-9ff7-8e837cd05050}"/>
  <p:tag name="TABLE_ENDDRAG_ORIGIN_RECT" val="88*86"/>
  <p:tag name="TABLE_ENDDRAG_RECT" val="509*169*88*86"/>
</p:tagLst>
</file>

<file path=ppt/tags/tag49.xml><?xml version="1.0" encoding="utf-8"?>
<p:tagLst xmlns:p="http://schemas.openxmlformats.org/presentationml/2006/main">
  <p:tag name="KSO_WM_UNIT_TABLE_BEAUTIFY" val="smartTable{50431a5f-8cfc-4884-8af6-96efeb1607d6}"/>
  <p:tag name="TABLE_ENDDRAG_ORIGIN_RECT" val="88*86"/>
  <p:tag name="TABLE_ENDDRAG_RECT" val="509*169*88*86"/>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TABLE_BEAUTIFY" val="smartTable{edce1a35-4fb6-49b4-99fd-6b72a13a6e34}"/>
  <p:tag name="TABLE_ENDDRAG_ORIGIN_RECT" val="88*86"/>
  <p:tag name="TABLE_ENDDRAG_RECT" val="509*169*88*86"/>
</p:tagLst>
</file>

<file path=ppt/tags/tag51.xml><?xml version="1.0" encoding="utf-8"?>
<p:tagLst xmlns:p="http://schemas.openxmlformats.org/presentationml/2006/main">
  <p:tag name="KSO_WM_UNIT_TABLE_BEAUTIFY" val="smartTable{00aecbae-3236-4ec5-9fee-18d9db1cf668}"/>
  <p:tag name="TABLE_ENDDRAG_ORIGIN_RECT" val="88*86"/>
  <p:tag name="TABLE_ENDDRAG_RECT" val="509*169*88*86"/>
</p:tagLst>
</file>

<file path=ppt/tags/tag52.xml><?xml version="1.0" encoding="utf-8"?>
<p:tagLst xmlns:p="http://schemas.openxmlformats.org/presentationml/2006/main">
  <p:tag name="KSO_WM_UNIT_TABLE_BEAUTIFY" val="smartTable{a77e4724-aec2-4e67-978b-273a401a9fce}"/>
  <p:tag name="TABLE_ENDDRAG_ORIGIN_RECT" val="88*86"/>
  <p:tag name="TABLE_ENDDRAG_RECT" val="509*169*88*86"/>
</p:tagLst>
</file>

<file path=ppt/tags/tag53.xml><?xml version="1.0" encoding="utf-8"?>
<p:tagLst xmlns:p="http://schemas.openxmlformats.org/presentationml/2006/main">
  <p:tag name="KSO_WM_UNIT_TABLE_BEAUTIFY" val="smartTable{af870215-2f58-4d8c-95d0-31c35e4f8d57}"/>
  <p:tag name="TABLE_ENDDRAG_ORIGIN_RECT" val="88*86"/>
  <p:tag name="TABLE_ENDDRAG_RECT" val="509*169*88*86"/>
</p:tagLst>
</file>

<file path=ppt/tags/tag54.xml><?xml version="1.0" encoding="utf-8"?>
<p:tagLst xmlns:p="http://schemas.openxmlformats.org/presentationml/2006/main">
  <p:tag name="KSO_WM_UNIT_TABLE_BEAUTIFY" val="smartTable{da54518a-1375-431f-8741-43bd507d7ab8}"/>
  <p:tag name="TABLE_ENDDRAG_ORIGIN_RECT" val="88*86"/>
  <p:tag name="TABLE_ENDDRAG_RECT" val="509*169*88*86"/>
</p:tagLst>
</file>

<file path=ppt/tags/tag55.xml><?xml version="1.0" encoding="utf-8"?>
<p:tagLst xmlns:p="http://schemas.openxmlformats.org/presentationml/2006/main">
  <p:tag name="KSO_WM_UNIT_TABLE_BEAUTIFY" val="smartTable{18041b98-e0c1-4177-8ce5-2b3d1f40a2a9}"/>
  <p:tag name="TABLE_ENDDRAG_ORIGIN_RECT" val="88*86"/>
  <p:tag name="TABLE_ENDDRAG_RECT" val="509*169*88*86"/>
</p:tagLst>
</file>

<file path=ppt/tags/tag56.xml><?xml version="1.0" encoding="utf-8"?>
<p:tagLst xmlns:p="http://schemas.openxmlformats.org/presentationml/2006/main">
  <p:tag name="KSO_WM_UNIT_TABLE_BEAUTIFY" val="smartTable{051342c8-db3c-44d4-a055-95692ed54a14}"/>
  <p:tag name="TABLE_ENDDRAG_ORIGIN_RECT" val="88*86"/>
  <p:tag name="TABLE_ENDDRAG_RECT" val="509*169*88*86"/>
</p:tagLst>
</file>

<file path=ppt/tags/tag57.xml><?xml version="1.0" encoding="utf-8"?>
<p:tagLst xmlns:p="http://schemas.openxmlformats.org/presentationml/2006/main">
  <p:tag name="KSO_WM_UNIT_TABLE_BEAUTIFY" val="smartTable{da8688d6-59cb-439b-8a3d-ffd6aacda2a2}"/>
  <p:tag name="TABLE_ENDDRAG_ORIGIN_RECT" val="88*86"/>
  <p:tag name="TABLE_ENDDRAG_RECT" val="509*169*88*86"/>
</p:tagLst>
</file>

<file path=ppt/tags/tag58.xml><?xml version="1.0" encoding="utf-8"?>
<p:tagLst xmlns:p="http://schemas.openxmlformats.org/presentationml/2006/main">
  <p:tag name="KSO_WM_UNIT_TABLE_BEAUTIFY" val="smartTable{26963e64-4d6b-453c-9ff7-8e837cd05050}"/>
  <p:tag name="TABLE_ENDDRAG_ORIGIN_RECT" val="88*86"/>
  <p:tag name="TABLE_ENDDRAG_RECT" val="509*169*88*86"/>
</p:tagLst>
</file>

<file path=ppt/tags/tag59.xml><?xml version="1.0" encoding="utf-8"?>
<p:tagLst xmlns:p="http://schemas.openxmlformats.org/presentationml/2006/main">
  <p:tag name="KSO_WM_UNIT_TABLE_BEAUTIFY" val="smartTable{50431a5f-8cfc-4884-8af6-96efeb1607d6}"/>
  <p:tag name="TABLE_ENDDRAG_ORIGIN_RECT" val="88*86"/>
  <p:tag name="TABLE_ENDDRAG_RECT" val="509*169*88*86"/>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UNIT_PLACING_PICTURE_USER_VIEWPORT" val="{&quot;height&quot;:3885,&quot;width&quot;:10243}"/>
</p:tagLst>
</file>

<file path=ppt/tags/tag61.xml><?xml version="1.0" encoding="utf-8"?>
<p:tagLst xmlns:p="http://schemas.openxmlformats.org/presentationml/2006/main">
  <p:tag name="KSO_WM_UNIT_PLACING_PICTURE_USER_VIEWPORT" val="{&quot;height&quot;:3134,&quot;width&quot;:12725}"/>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COMMONDATA" val="eyJoZGlkIjoiNDM1MmM3NDQ3Mzk0MzYyY2EyZGExNjhkMDQ3NTNhOTUifQ=="/>
  <p:tag name="KSO_WPP_MARK_KEY" val="4aa80e92-5b38-44db-a6eb-2ec51c9e02c2"/>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22232</Words>
  <Application>WPS 演示</Application>
  <PresentationFormat>ワイド画面</PresentationFormat>
  <Paragraphs>913</Paragraphs>
  <Slides>54</Slides>
  <Notes>17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54</vt:i4>
      </vt:variant>
    </vt:vector>
  </HeadingPairs>
  <TitlesOfParts>
    <vt:vector size="73" baseType="lpstr">
      <vt:lpstr>Arial</vt:lpstr>
      <vt:lpstr>SimSun</vt:lpstr>
      <vt:lpstr>Wingdings</vt:lpstr>
      <vt:lpstr>Times New Roman Regular</vt:lpstr>
      <vt:lpstr>Times New Roman</vt:lpstr>
      <vt:lpstr>ＭＳ 明朝</vt:lpstr>
      <vt:lpstr>KaiTi</vt:lpstr>
      <vt:lpstr>ＭＳ Ｐゴシック</vt:lpstr>
      <vt:lpstr>Noto Sans JP</vt:lpstr>
      <vt:lpstr>Segoe Print</vt:lpstr>
      <vt:lpstr>游ゴシック</vt:lpstr>
      <vt:lpstr>メイリオ</vt:lpstr>
      <vt:lpstr>Calibri</vt:lpstr>
      <vt:lpstr>Microsoft YaHei</vt:lpstr>
      <vt:lpstr>Arial Unicode MS</vt:lpstr>
      <vt:lpstr>Calibri Light</vt:lpstr>
      <vt:lpstr>SimHei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zhangyuxin</dc:creator>
  <cp:lastModifiedBy>user</cp:lastModifiedBy>
  <cp:revision>462</cp:revision>
  <dcterms:created xsi:type="dcterms:W3CDTF">2021-12-25T07:24:00Z</dcterms:created>
  <dcterms:modified xsi:type="dcterms:W3CDTF">2023-01-26T05:44:52Z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68EDC7F53FC54CE9B6B75CED99AE1C1E</vt:lpwstr>
  </property>
</Properties>
</file>